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  <p:sldMasterId id="2147483659" r:id="rId2"/>
  </p:sldMasterIdLst>
  <p:notesMasterIdLst>
    <p:notesMasterId r:id="rId30"/>
  </p:notesMasterIdLst>
  <p:sldIdLst>
    <p:sldId id="256" r:id="rId3"/>
    <p:sldId id="258" r:id="rId4"/>
    <p:sldId id="265" r:id="rId5"/>
    <p:sldId id="266" r:id="rId6"/>
    <p:sldId id="268" r:id="rId7"/>
    <p:sldId id="267" r:id="rId8"/>
    <p:sldId id="269" r:id="rId9"/>
    <p:sldId id="270" r:id="rId10"/>
    <p:sldId id="271" r:id="rId11"/>
    <p:sldId id="318" r:id="rId12"/>
    <p:sldId id="304" r:id="rId13"/>
    <p:sldId id="319" r:id="rId14"/>
    <p:sldId id="306" r:id="rId15"/>
    <p:sldId id="307" r:id="rId16"/>
    <p:sldId id="309" r:id="rId17"/>
    <p:sldId id="312" r:id="rId18"/>
    <p:sldId id="308" r:id="rId19"/>
    <p:sldId id="321" r:id="rId20"/>
    <p:sldId id="322" r:id="rId21"/>
    <p:sldId id="323" r:id="rId22"/>
    <p:sldId id="324" r:id="rId23"/>
    <p:sldId id="327" r:id="rId24"/>
    <p:sldId id="325" r:id="rId25"/>
    <p:sldId id="326" r:id="rId26"/>
    <p:sldId id="320" r:id="rId27"/>
    <p:sldId id="328" r:id="rId28"/>
    <p:sldId id="257" r:id="rId2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ambria Math" panose="02040503050406030204" pitchFamily="18" charset="0"/>
      <p:regular r:id="rId37"/>
    </p:embeddedFont>
    <p:embeddedFont>
      <p:font typeface="Consolas" panose="020B0609020204030204" pitchFamily="49" charset="0"/>
      <p:regular r:id="rId38"/>
      <p:bold r:id="rId39"/>
      <p:italic r:id="rId40"/>
      <p:boldItalic r:id="rId41"/>
    </p:embeddedFont>
    <p:embeddedFont>
      <p:font typeface="Exo 2" pitchFamily="2" charset="77"/>
      <p:regular r:id="rId42"/>
      <p:bold r:id="rId43"/>
      <p:italic r:id="rId44"/>
      <p:boldItalic r:id="rId45"/>
    </p:embeddedFont>
    <p:embeddedFont>
      <p:font typeface="Orbitron" pitchFamily="2" charset="0"/>
      <p:regular r:id="rId46"/>
      <p:bold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89987"/>
  </p:normalViewPr>
  <p:slideViewPr>
    <p:cSldViewPr snapToGrid="0" snapToObjects="1">
      <p:cViewPr varScale="1">
        <p:scale>
          <a:sx n="163" d="100"/>
          <a:sy n="163" d="100"/>
        </p:scale>
        <p:origin x="4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2eef11c9a19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2eef11c9a19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4DC6C-5B08-4C06-A6F6-99917D80E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8739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4DC6C-5B08-4C06-A6F6-99917D80E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8988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4DC6C-5B08-4C06-A6F6-99917D80E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7510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eef11c9a19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eef11c9a19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eef11c9a19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eef11c9a19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dirty="0"/>
              <a:t>https://</a:t>
            </a:r>
            <a:r>
              <a:rPr lang="en-HK" dirty="0" err="1"/>
              <a:t>spectrum.ieee.org</a:t>
            </a:r>
            <a:r>
              <a:rPr lang="en-HK" dirty="0"/>
              <a:t>/top-programming-languages-2024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r>
              <a:rPr lang="en-US" dirty="0"/>
              <a:t>https://l2beat.com/scaling/summary</a:t>
            </a:r>
          </a:p>
        </p:txBody>
      </p:sp>
    </p:spTree>
    <p:extLst>
      <p:ext uri="{BB962C8B-B14F-4D97-AF65-F5344CB8AC3E}">
        <p14:creationId xmlns:p14="http://schemas.microsoft.com/office/powerpoint/2010/main" val="619307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202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4DC6C-5B08-4C06-A6F6-99917D80E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727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4DC6C-5B08-4C06-A6F6-99917D80E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903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4DC6C-5B08-4C06-A6F6-99917D80E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194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04DC6C-5B08-4C06-A6F6-99917D80EF5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62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04DC6C-5B08-4C06-A6F6-99917D80EF5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680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393725" y="4729664"/>
            <a:ext cx="548700" cy="260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>
              <a:buNone/>
              <a:defRPr sz="800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>
              <a:buNone/>
              <a:defRPr sz="800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2pPr>
            <a:lvl3pPr lvl="2">
              <a:buNone/>
              <a:defRPr sz="800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3pPr>
            <a:lvl4pPr lvl="3">
              <a:buNone/>
              <a:defRPr sz="800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4pPr>
            <a:lvl5pPr lvl="4">
              <a:buNone/>
              <a:defRPr sz="800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5pPr>
            <a:lvl6pPr lvl="5">
              <a:buNone/>
              <a:defRPr sz="800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6pPr>
            <a:lvl7pPr lvl="6">
              <a:buNone/>
              <a:defRPr sz="800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7pPr>
            <a:lvl8pPr lvl="7">
              <a:buNone/>
              <a:defRPr sz="800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8pPr>
            <a:lvl9pPr lvl="8">
              <a:buNone/>
              <a:defRPr sz="800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4410875" y="2707350"/>
            <a:ext cx="349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4435225" y="1115950"/>
            <a:ext cx="3496500" cy="135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4485375" y="2987525"/>
            <a:ext cx="3422100" cy="33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2"/>
          </p:nvPr>
        </p:nvSpPr>
        <p:spPr>
          <a:xfrm>
            <a:off x="4485375" y="3670888"/>
            <a:ext cx="3422100" cy="33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None/>
              <a:defRPr sz="1400">
                <a:solidFill>
                  <a:srgbClr val="B7B7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None/>
              <a:defRPr>
                <a:solidFill>
                  <a:srgbClr val="B7B7B7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None/>
              <a:defRPr>
                <a:solidFill>
                  <a:srgbClr val="B7B7B7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None/>
              <a:defRPr>
                <a:solidFill>
                  <a:srgbClr val="B7B7B7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None/>
              <a:defRPr>
                <a:solidFill>
                  <a:srgbClr val="B7B7B7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None/>
              <a:defRPr>
                <a:solidFill>
                  <a:srgbClr val="B7B7B7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None/>
              <a:defRPr>
                <a:solidFill>
                  <a:srgbClr val="B7B7B7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None/>
              <a:defRPr>
                <a:solidFill>
                  <a:srgbClr val="B7B7B7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None/>
              <a:defRPr>
                <a:solidFill>
                  <a:srgbClr val="B7B7B7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3"/>
          </p:nvPr>
        </p:nvSpPr>
        <p:spPr>
          <a:xfrm>
            <a:off x="4485375" y="4354275"/>
            <a:ext cx="1854900" cy="12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Orbitron"/>
              <a:buNone/>
              <a:defRPr sz="800"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Orbitron"/>
              <a:buNone/>
              <a:defRPr sz="800"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Orbitron"/>
              <a:buNone/>
              <a:defRPr sz="800"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Orbitron"/>
              <a:buNone/>
              <a:defRPr sz="800"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Orbitron"/>
              <a:buNone/>
              <a:defRPr sz="800"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Orbitron"/>
              <a:buNone/>
              <a:defRPr sz="800"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Orbitron"/>
              <a:buNone/>
              <a:defRPr sz="800"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Orbitron"/>
              <a:buNone/>
              <a:defRPr sz="800"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Orbitron"/>
              <a:buNone/>
              <a:defRPr sz="800"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4"/>
          </p:nvPr>
        </p:nvSpPr>
        <p:spPr>
          <a:xfrm>
            <a:off x="7535025" y="4354275"/>
            <a:ext cx="743700" cy="12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Orbitron"/>
              <a:buNone/>
              <a:defRPr sz="800"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Orbitron"/>
              <a:buNone/>
              <a:defRPr sz="800"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Orbitron"/>
              <a:buNone/>
              <a:defRPr sz="800"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Orbitron"/>
              <a:buNone/>
              <a:defRPr sz="800"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Orbitron"/>
              <a:buNone/>
              <a:defRPr sz="800"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Orbitron"/>
              <a:buNone/>
              <a:defRPr sz="800"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Orbitron"/>
              <a:buNone/>
              <a:defRPr sz="800"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Orbitron"/>
              <a:buNone/>
              <a:defRPr sz="800"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Orbitron"/>
              <a:buNone/>
              <a:defRPr sz="800"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4578F-57D8-4F95-84A3-5209316C8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776827-E0D6-4102-A03F-8964F7AA4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D240F0-C13B-4989-BD6A-546885C68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Information Engineering, CUHK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CBB7DB-961E-407B-8D76-36249049F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E3D4C-25F8-4B54-99DC-3965E85D1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C620FD-7A39-4455-8165-055ABB242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79F9B9-8AC6-4F5C-B9D2-CAC07B902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Information Engineering, CUHK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2D2F82-8158-41B0-BA90-988EA88C9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E3D4C-25F8-4B54-99DC-3965E85D1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19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D316E-BA4B-48DD-BEE3-4F0C63336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5E9FD-3EC3-41D3-BCBA-00C3B3D6D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F2A7FE-7752-4731-9E07-233B01C6E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6BAE3B-1178-405D-9953-FC3DCE9EB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36E612-D4E4-4F0F-8349-E8F7ACE2C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Information Engineering, CUHK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76ADA0-FCEA-4CAE-9064-5858D830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E3D4C-25F8-4B54-99DC-3965E85D1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436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B2D76-9387-4065-B7BA-652AFECF5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E4524C-CB1C-4E70-8D99-F3D4ADD897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A8252-CCC9-43FA-8C31-776EBD495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6D7C4A-C567-4245-AA37-816012B10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3C5AEE-32E4-4543-9ED6-C29EC6ED8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Information Engineering, CUHK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2648AC-1A41-45EB-87DA-94690A8AA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E3D4C-25F8-4B54-99DC-3965E85D1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916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EC5D9-9074-4D2A-8EB3-040067F21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7608C7-E843-4ED7-8232-14CFDF9D7A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1A8FB-5D96-4555-B12B-DF2F05716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6297C-853D-426D-8E26-F62DA8F72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Information Engineering, CUHK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F47787-EA72-427F-A17C-6CAD4E311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E3D4C-25F8-4B54-99DC-3965E85D1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215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D1E7F1-78AE-4D37-866A-234D16EDA6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3B2082-DF97-42E4-A9D6-97963E666A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57EFD5-8A5A-4E55-BBF7-228412E72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AE340-FDAF-4796-AC08-E12516425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Information Engineering, CUHK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7CCEB-8197-4E71-A463-B9D555B8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E3D4C-25F8-4B54-99DC-3965E85D1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175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393725" y="4729664"/>
            <a:ext cx="548700" cy="260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buNone/>
              <a:defRPr sz="800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buNone/>
              <a:defRPr sz="800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2pPr>
            <a:lvl3pPr lvl="2" rtl="0">
              <a:buNone/>
              <a:defRPr sz="800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3pPr>
            <a:lvl4pPr lvl="3" rtl="0">
              <a:buNone/>
              <a:defRPr sz="800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4pPr>
            <a:lvl5pPr lvl="4" rtl="0">
              <a:buNone/>
              <a:defRPr sz="800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5pPr>
            <a:lvl6pPr lvl="5" rtl="0">
              <a:buNone/>
              <a:defRPr sz="800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6pPr>
            <a:lvl7pPr lvl="6" rtl="0">
              <a:buNone/>
              <a:defRPr sz="800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7pPr>
            <a:lvl8pPr lvl="7" rtl="0">
              <a:buNone/>
              <a:defRPr sz="800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8pPr>
            <a:lvl9pPr lvl="8" rtl="0">
              <a:buNone/>
              <a:defRPr sz="800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1377200" y="1318500"/>
            <a:ext cx="6562800" cy="2506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black 2">
  <p:cSld name="TITLE_AND_BODY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952500" y="733675"/>
            <a:ext cx="7239000" cy="95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rbitron"/>
              <a:buNone/>
              <a:defRPr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rbitron"/>
              <a:buNone/>
              <a:defRPr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rbitron"/>
              <a:buNone/>
              <a:defRPr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rbitron"/>
              <a:buNone/>
              <a:defRPr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rbitron"/>
              <a:buNone/>
              <a:defRPr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rbitron"/>
              <a:buNone/>
              <a:defRPr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rbitron"/>
              <a:buNone/>
              <a:defRPr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rbitron"/>
              <a:buNone/>
              <a:defRPr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rbitron"/>
              <a:buNone/>
              <a:defRPr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952500" y="1674588"/>
            <a:ext cx="7239000" cy="2393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Char char="●"/>
              <a:defRPr sz="14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Char char="○"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Char char="■"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Char char="●"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Char char="○"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Char char="■"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Char char="●"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Char char="○"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Char char="■"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393725" y="4738464"/>
            <a:ext cx="548700" cy="260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buNone/>
              <a:defRPr sz="800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buNone/>
              <a:defRPr sz="800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2pPr>
            <a:lvl3pPr lvl="2" rtl="0">
              <a:buNone/>
              <a:defRPr sz="800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3pPr>
            <a:lvl4pPr lvl="3" rtl="0">
              <a:buNone/>
              <a:defRPr sz="800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4pPr>
            <a:lvl5pPr lvl="4" rtl="0">
              <a:buNone/>
              <a:defRPr sz="800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5pPr>
            <a:lvl6pPr lvl="5" rtl="0">
              <a:buNone/>
              <a:defRPr sz="800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6pPr>
            <a:lvl7pPr lvl="6" rtl="0">
              <a:buNone/>
              <a:defRPr sz="800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7pPr>
            <a:lvl8pPr lvl="7" rtl="0">
              <a:buNone/>
              <a:defRPr sz="800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8pPr>
            <a:lvl9pPr lvl="8" rtl="0">
              <a:buNone/>
              <a:defRPr sz="800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white">
  <p:cSld name="TITLE_AND_BODY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952500" y="733675"/>
            <a:ext cx="7239000" cy="95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Orbitron"/>
              <a:buNone/>
              <a:defRPr b="1"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Orbitron"/>
              <a:buNone/>
              <a:defRPr b="1">
                <a:latin typeface="Orbitron"/>
                <a:ea typeface="Orbitron"/>
                <a:cs typeface="Orbitron"/>
                <a:sym typeface="Orbitr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Orbitron"/>
              <a:buNone/>
              <a:defRPr b="1">
                <a:latin typeface="Orbitron"/>
                <a:ea typeface="Orbitron"/>
                <a:cs typeface="Orbitron"/>
                <a:sym typeface="Orbitr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Orbitron"/>
              <a:buNone/>
              <a:defRPr b="1">
                <a:latin typeface="Orbitron"/>
                <a:ea typeface="Orbitron"/>
                <a:cs typeface="Orbitron"/>
                <a:sym typeface="Orbitr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Orbitron"/>
              <a:buNone/>
              <a:defRPr b="1">
                <a:latin typeface="Orbitron"/>
                <a:ea typeface="Orbitron"/>
                <a:cs typeface="Orbitron"/>
                <a:sym typeface="Orbitr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Orbitron"/>
              <a:buNone/>
              <a:defRPr b="1">
                <a:latin typeface="Orbitron"/>
                <a:ea typeface="Orbitron"/>
                <a:cs typeface="Orbitron"/>
                <a:sym typeface="Orbitr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Orbitron"/>
              <a:buNone/>
              <a:defRPr b="1">
                <a:latin typeface="Orbitron"/>
                <a:ea typeface="Orbitron"/>
                <a:cs typeface="Orbitron"/>
                <a:sym typeface="Orbitr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Orbitron"/>
              <a:buNone/>
              <a:defRPr b="1">
                <a:latin typeface="Orbitron"/>
                <a:ea typeface="Orbitron"/>
                <a:cs typeface="Orbitron"/>
                <a:sym typeface="Orbitr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Orbitron"/>
              <a:buNone/>
              <a:defRPr b="1"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body" idx="1"/>
          </p:nvPr>
        </p:nvSpPr>
        <p:spPr>
          <a:xfrm>
            <a:off x="952500" y="1674588"/>
            <a:ext cx="7239000" cy="2393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Exo 2"/>
              <a:buChar char="●"/>
              <a:defRPr sz="1400"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Exo 2"/>
              <a:buChar char="○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Exo 2"/>
              <a:buChar char="■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Exo 2"/>
              <a:buChar char="●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Exo 2"/>
              <a:buChar char="○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Exo 2"/>
              <a:buChar char="■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Exo 2"/>
              <a:buChar char="●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Exo 2"/>
              <a:buChar char="○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Exo 2"/>
              <a:buChar char="■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393725" y="4738464"/>
            <a:ext cx="548700" cy="260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buNone/>
              <a:defRPr sz="800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buNone/>
              <a:defRPr sz="800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2pPr>
            <a:lvl3pPr lvl="2" rtl="0">
              <a:buNone/>
              <a:defRPr sz="800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3pPr>
            <a:lvl4pPr lvl="3" rtl="0">
              <a:buNone/>
              <a:defRPr sz="800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4pPr>
            <a:lvl5pPr lvl="4" rtl="0">
              <a:buNone/>
              <a:defRPr sz="800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5pPr>
            <a:lvl6pPr lvl="5" rtl="0">
              <a:buNone/>
              <a:defRPr sz="800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6pPr>
            <a:lvl7pPr lvl="6" rtl="0">
              <a:buNone/>
              <a:defRPr sz="800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7pPr>
            <a:lvl8pPr lvl="7" rtl="0">
              <a:buNone/>
              <a:defRPr sz="800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8pPr>
            <a:lvl9pPr lvl="8" rtl="0">
              <a:buNone/>
              <a:defRPr sz="800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C2A6FF9-8968-4E2D-A095-6D7FCBEC2C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61E1BA8-2B30-4F5D-8555-8A8AA0BE3F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8D737C-D4DE-4AFF-A195-76EAB7A52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E2DB18-6E9F-4B6D-95F1-4B7A834E2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Information Engineering, CUHK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B806FD-80ED-4A0F-AF17-865158C12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E3D4C-25F8-4B54-99DC-3965E85D1AF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5" descr="图片包含 形状&#10;&#10;描述已自动生成">
            <a:extLst>
              <a:ext uri="{FF2B5EF4-FFF2-40B4-BE49-F238E27FC236}">
                <a16:creationId xmlns:a16="http://schemas.microsoft.com/office/drawing/2014/main" id="{73D6F0E4-F025-4BD8-8D78-DF916C9F4A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6" y="38101"/>
            <a:ext cx="3715574" cy="73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646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E3F3098-5D32-4276-8029-075BB74E8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8939" y="4866173"/>
            <a:ext cx="20574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3094115-EB4A-46D6-8255-0B7D05D8E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866173"/>
            <a:ext cx="3086100" cy="273844"/>
          </a:xfrm>
        </p:spPr>
        <p:txBody>
          <a:bodyPr/>
          <a:lstStyle/>
          <a:p>
            <a:r>
              <a:rPr lang="en-US"/>
              <a:t>Department of Information Engineering, CUHK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1ED7809-E9E5-41B0-B4C8-3BF1697BD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7662" y="4866173"/>
            <a:ext cx="2057400" cy="273844"/>
          </a:xfrm>
        </p:spPr>
        <p:txBody>
          <a:bodyPr/>
          <a:lstStyle>
            <a:lvl1pPr>
              <a:defRPr sz="1200"/>
            </a:lvl1pPr>
          </a:lstStyle>
          <a:p>
            <a:fld id="{CFA707EE-0EA5-4F95-A626-B617CA0982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D2A450D-2DAF-4796-A12F-9631FB950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39" y="85723"/>
            <a:ext cx="8546123" cy="994172"/>
          </a:xfrm>
        </p:spPr>
        <p:txBody>
          <a:bodyPr>
            <a:normAutofit/>
          </a:bodyPr>
          <a:lstStyle>
            <a:lvl1pPr>
              <a:defRPr kumimoji="0" lang="en-US" sz="3600" b="1" i="0" u="none" strike="noStrike" kern="1200" cap="none" spc="0" normalizeH="0" baseline="0" dirty="0" smtClean="0">
                <a:ln>
                  <a:noFill/>
                </a:ln>
                <a:solidFill>
                  <a:srgbClr val="C692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7370E1B-D4AD-4324-9698-619998C71F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939" y="1079895"/>
            <a:ext cx="8546123" cy="3786278"/>
          </a:xfrm>
        </p:spPr>
        <p:txBody>
          <a:bodyPr/>
          <a:lstStyle>
            <a:lvl1pPr>
              <a:defRPr sz="225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514350" indent="-171450">
              <a:buFont typeface="Courier New" panose="02070309020205020404" pitchFamily="49" charset="0"/>
              <a:buChar char="o"/>
              <a:defRPr sz="195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165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200150" indent="-171450">
              <a:buFont typeface="Courier New" panose="02070309020205020404" pitchFamily="49" charset="0"/>
              <a:buChar char="o"/>
              <a:defRPr sz="135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35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8041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607711B-FEDE-4910-8A9C-B2E8F2D22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8939" y="4866173"/>
            <a:ext cx="20574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EBA1C10-2135-41EA-AE3E-5A68ED046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866173"/>
            <a:ext cx="3086100" cy="273844"/>
          </a:xfrm>
        </p:spPr>
        <p:txBody>
          <a:bodyPr/>
          <a:lstStyle/>
          <a:p>
            <a:r>
              <a:rPr lang="en-US"/>
              <a:t>Department of Information Engineering, CUHK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66F7350-F339-49FC-8700-740DD8A64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7662" y="4866173"/>
            <a:ext cx="2057400" cy="273844"/>
          </a:xfrm>
        </p:spPr>
        <p:txBody>
          <a:bodyPr/>
          <a:lstStyle>
            <a:lvl1pPr>
              <a:defRPr sz="1200"/>
            </a:lvl1pPr>
          </a:lstStyle>
          <a:p>
            <a:fld id="{CFA707EE-0EA5-4F95-A626-B617CA0982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D03B9A4-F991-4B84-BA39-77F7F44C4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>
            <a:normAutofit/>
          </a:bodyPr>
          <a:lstStyle>
            <a:lvl1pPr>
              <a:defRPr kumimoji="0" lang="en-US" sz="3750" b="1" i="0" u="none" strike="noStrike" kern="1200" cap="none" spc="0" normalizeH="0" baseline="0" dirty="0" smtClean="0">
                <a:ln>
                  <a:noFill/>
                </a:ln>
                <a:solidFill>
                  <a:srgbClr val="C69200"/>
                </a:solidFill>
                <a:effectLst/>
                <a:uLnTx/>
                <a:uFillTx/>
                <a:latin typeface="Calibri Light" panose="020F0302020204030204"/>
                <a:ea typeface="新細明體" panose="02020500000000000000" pitchFamily="18" charset="-120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87B7E49-1C6D-4847-8099-6693254C6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图片 1" descr="图片包含 形状&#10;&#10;描述已自动生成">
            <a:extLst>
              <a:ext uri="{FF2B5EF4-FFF2-40B4-BE49-F238E27FC236}">
                <a16:creationId xmlns:a16="http://schemas.microsoft.com/office/drawing/2014/main" id="{C9783CCD-0063-401D-B4F8-5A17729BA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6" y="38101"/>
            <a:ext cx="3715574" cy="73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81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195BB-D8A1-4C05-BF31-589F04650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01D94-FDE5-41E1-A608-37D584E628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6BEA94-1A2D-4E0A-B775-6DE5B61F5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979FD57-834E-4094-BF2E-2DB16E82E1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8939" y="4866173"/>
            <a:ext cx="20574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C1B05D0-3E46-4826-83BA-110A33088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866173"/>
            <a:ext cx="3086100" cy="273844"/>
          </a:xfrm>
        </p:spPr>
        <p:txBody>
          <a:bodyPr/>
          <a:lstStyle/>
          <a:p>
            <a:r>
              <a:rPr lang="en-US"/>
              <a:t>Department of Information Engineering, CUHK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D2407CC-F3C5-45F8-914B-9213305E6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7662" y="4866173"/>
            <a:ext cx="2057400" cy="273844"/>
          </a:xfrm>
        </p:spPr>
        <p:txBody>
          <a:bodyPr/>
          <a:lstStyle>
            <a:lvl1pPr>
              <a:defRPr sz="1200"/>
            </a:lvl1pPr>
          </a:lstStyle>
          <a:p>
            <a:fld id="{CFA707EE-0EA5-4F95-A626-B617CA09821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470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29AFB-7E1E-44DC-A676-2DCEC56C9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A06306-8E32-43C1-85DA-D46E865D97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16392C-362B-43D3-9F9C-D72F99106D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DBF419-987B-4AB8-A8FD-27661889AF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E02270-9F4C-4E8F-9CD7-B37B6833D1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D66BC4-8398-4E71-A7D2-131C38E7F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83A3CE-ADB0-4777-8BAB-D54689C1C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Information Engineering, CUHK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6CBA20-5CEF-43BD-9326-EDED3D821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E3D4C-25F8-4B54-99DC-3965E85D1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148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76950" y="799175"/>
            <a:ext cx="7190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Orbitron"/>
              <a:buNone/>
              <a:defRPr sz="2800" b="1"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76950" y="1570425"/>
            <a:ext cx="7190100" cy="26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Exo 2"/>
              <a:buChar char="●"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 2"/>
              <a:buChar char="○"/>
              <a:defRPr>
                <a:latin typeface="Exo 2"/>
                <a:ea typeface="Exo 2"/>
                <a:cs typeface="Exo 2"/>
                <a:sym typeface="Exo 2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 2"/>
              <a:buChar char="■"/>
              <a:defRPr>
                <a:latin typeface="Exo 2"/>
                <a:ea typeface="Exo 2"/>
                <a:cs typeface="Exo 2"/>
                <a:sym typeface="Exo 2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 2"/>
              <a:buChar char="●"/>
              <a:defRPr>
                <a:latin typeface="Exo 2"/>
                <a:ea typeface="Exo 2"/>
                <a:cs typeface="Exo 2"/>
                <a:sym typeface="Exo 2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 2"/>
              <a:buChar char="○"/>
              <a:defRPr>
                <a:latin typeface="Exo 2"/>
                <a:ea typeface="Exo 2"/>
                <a:cs typeface="Exo 2"/>
                <a:sym typeface="Exo 2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 2"/>
              <a:buChar char="■"/>
              <a:defRPr>
                <a:latin typeface="Exo 2"/>
                <a:ea typeface="Exo 2"/>
                <a:cs typeface="Exo 2"/>
                <a:sym typeface="Exo 2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 2"/>
              <a:buChar char="●"/>
              <a:defRPr>
                <a:latin typeface="Exo 2"/>
                <a:ea typeface="Exo 2"/>
                <a:cs typeface="Exo 2"/>
                <a:sym typeface="Exo 2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 2"/>
              <a:buChar char="○"/>
              <a:defRPr>
                <a:latin typeface="Exo 2"/>
                <a:ea typeface="Exo 2"/>
                <a:cs typeface="Exo 2"/>
                <a:sym typeface="Exo 2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 2"/>
              <a:buChar char="■"/>
              <a:defRPr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3A1A00-E7F0-4302-8A04-5984DC2F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027C7-B096-4AF2-806F-E46D373F8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0AA33-B0D2-4E48-AD19-0DCCA64C7A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4F6D2-DDAC-4FA8-9E56-5A8E611CB8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Department of Information Engineering, CUHK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C98C7-46BA-4EB7-BDB3-F10E3E55D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E3D4C-25F8-4B54-99DC-3965E85D1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0.sv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25.png"/><Relationship Id="rId5" Type="http://schemas.openxmlformats.org/officeDocument/2006/relationships/image" Target="../media/image23.emf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bnb-chain/bsc/blob/70d08a5791d0650322e79591ac1fb869df607586/p2p/peer_error.go#L57" TargetMode="External"/><Relationship Id="rId2" Type="http://schemas.openxmlformats.org/officeDocument/2006/relationships/hyperlink" Target="https://github.com/bnb-chain/bsc/blob/70d08a5791d0650322e79591ac1fb869df607586/p2p/peer.go#L343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hyperlink" Target="https://github.com/bnb-chain/bsc/blob/70d08a5791d0650322e79591ac1fb869df607586/p2p/peer.go#L340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ethereum-%20optimism/optimism/blob/c201f3f1912f60b373d49674c6d92c1a11397f8f/l2geth/consensus/ethash/algorithm.go#L316" TargetMode="External"/><Relationship Id="rId2" Type="http://schemas.openxmlformats.org/officeDocument/2006/relationships/hyperlink" Target="https://github.com/ethereum-%20optimism/optimism/blob/c201f3f1912f60b373d49674c6d92c1a11397f8f/l2geth/consensus/ethash/algorithm.go#L307-L311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github.com/ethereum-optimism/optimism/blob/c201f3f1912f60b373d49674c6d92c1a11397f8f/l2geth/les/server_handler.go#L595" TargetMode="Externa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github.com/aurorachain-io/go-aoa/blob/b069bc29cfc5959776062a2d2289246188f1dd7f/core/vm/instructions.go#L698" TargetMode="Externa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dss-symposium.org/ndss-paper/blockscope" TargetMode="External"/><Relationship Id="rId2" Type="http://schemas.openxmlformats.org/officeDocument/2006/relationships/hyperlink" Target="https://github.com/VPRLab/BlockScope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VPRLab/BlockScope" TargetMode="Externa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title"/>
          </p:nvPr>
        </p:nvSpPr>
        <p:spPr>
          <a:xfrm>
            <a:off x="4435225" y="1115950"/>
            <a:ext cx="3704434" cy="135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HK" sz="2000" b="0" dirty="0"/>
              <a:t>Discovering and Investigating Propagated Vulnerabilities from Ethereum to Its Layer-2 Blockchains</a:t>
            </a:r>
            <a:endParaRPr sz="2000" dirty="0"/>
          </a:p>
        </p:txBody>
      </p:sp>
      <p:sp>
        <p:nvSpPr>
          <p:cNvPr id="59" name="Google Shape;59;p12"/>
          <p:cNvSpPr txBox="1">
            <a:spLocks noGrp="1"/>
          </p:cNvSpPr>
          <p:nvPr>
            <p:ph type="subTitle" idx="1"/>
          </p:nvPr>
        </p:nvSpPr>
        <p:spPr>
          <a:xfrm>
            <a:off x="4485375" y="2987525"/>
            <a:ext cx="3422100" cy="33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6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dirty="0" err="1"/>
              <a:t>Dr.</a:t>
            </a:r>
            <a:r>
              <a:rPr lang="en-GB" dirty="0"/>
              <a:t> </a:t>
            </a:r>
            <a:r>
              <a:rPr lang="en-GB" dirty="0" err="1"/>
              <a:t>Daoyuan</a:t>
            </a:r>
            <a:r>
              <a:rPr lang="en-GB"/>
              <a:t> Wu</a:t>
            </a:r>
            <a:endParaRPr dirty="0"/>
          </a:p>
        </p:txBody>
      </p:sp>
      <p:sp>
        <p:nvSpPr>
          <p:cNvPr id="60" name="Google Shape;60;p12"/>
          <p:cNvSpPr txBox="1">
            <a:spLocks noGrp="1"/>
          </p:cNvSpPr>
          <p:nvPr>
            <p:ph type="subTitle" idx="2"/>
          </p:nvPr>
        </p:nvSpPr>
        <p:spPr>
          <a:xfrm>
            <a:off x="4485375" y="3370088"/>
            <a:ext cx="3422100" cy="33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200" dirty="0"/>
              <a:t>Research Assistant Professor, HKUST</a:t>
            </a:r>
            <a:endParaRPr sz="1200" dirty="0"/>
          </a:p>
        </p:txBody>
      </p:sp>
      <p:sp>
        <p:nvSpPr>
          <p:cNvPr id="61" name="Google Shape;61;p12"/>
          <p:cNvSpPr txBox="1">
            <a:spLocks noGrp="1"/>
          </p:cNvSpPr>
          <p:nvPr>
            <p:ph type="subTitle" idx="3"/>
          </p:nvPr>
        </p:nvSpPr>
        <p:spPr>
          <a:xfrm>
            <a:off x="4485375" y="4354275"/>
            <a:ext cx="1854900" cy="12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dirty="0"/>
              <a:t>TRACK 1</a:t>
            </a:r>
            <a:endParaRPr dirty="0"/>
          </a:p>
        </p:txBody>
      </p:sp>
      <p:sp>
        <p:nvSpPr>
          <p:cNvPr id="62" name="Google Shape;62;p12"/>
          <p:cNvSpPr txBox="1">
            <a:spLocks noGrp="1"/>
          </p:cNvSpPr>
          <p:nvPr>
            <p:ph type="subTitle" idx="4"/>
          </p:nvPr>
        </p:nvSpPr>
        <p:spPr>
          <a:xfrm>
            <a:off x="7535025" y="4354275"/>
            <a:ext cx="743700" cy="12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dirty="0"/>
              <a:t>30 AUG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F2BD7F1C-B787-5E90-99AB-996096C4C6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390101"/>
              </p:ext>
            </p:extLst>
          </p:nvPr>
        </p:nvGraphicFramePr>
        <p:xfrm>
          <a:off x="220226" y="1613755"/>
          <a:ext cx="4471716" cy="28041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58259">
                  <a:extLst>
                    <a:ext uri="{9D8B030D-6E8A-4147-A177-3AD203B41FA5}">
                      <a16:colId xmlns:a16="http://schemas.microsoft.com/office/drawing/2014/main" val="4033852406"/>
                    </a:ext>
                  </a:extLst>
                </a:gridCol>
                <a:gridCol w="113045">
                  <a:extLst>
                    <a:ext uri="{9D8B030D-6E8A-4147-A177-3AD203B41FA5}">
                      <a16:colId xmlns:a16="http://schemas.microsoft.com/office/drawing/2014/main" val="3099508786"/>
                    </a:ext>
                  </a:extLst>
                </a:gridCol>
                <a:gridCol w="4200412">
                  <a:extLst>
                    <a:ext uri="{9D8B030D-6E8A-4147-A177-3AD203B41FA5}">
                      <a16:colId xmlns:a16="http://schemas.microsoft.com/office/drawing/2014/main" val="1614662827"/>
                    </a:ext>
                  </a:extLst>
                </a:gridCol>
              </a:tblGrid>
              <a:tr h="171450">
                <a:tc>
                  <a:txBody>
                    <a:bodyPr/>
                    <a:lstStyle/>
                    <a:p>
                      <a:pPr algn="r"/>
                      <a:r>
                        <a:rPr lang="en-US" sz="7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7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AssertLockHeld</a:t>
                      </a:r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</a:t>
                      </a:r>
                      <a:r>
                        <a:rPr lang="en-HK" sz="700" b="0" u="none" strike="noStrike" kern="1200" dirty="0" err="1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cs_main</a:t>
                      </a:r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  <a:endParaRPr lang="en-US" sz="700" dirty="0">
                        <a:solidFill>
                          <a:sysClr val="windowText" lastClr="000000"/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845213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r"/>
                      <a:r>
                        <a:rPr lang="en-US" sz="7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assert(</a:t>
                      </a:r>
                      <a:r>
                        <a:rPr lang="en-HK" sz="700" b="0" u="none" strike="noStrike" kern="1200" dirty="0" err="1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pindex</a:t>
                      </a:r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  <a:endParaRPr lang="en-US" sz="700" dirty="0">
                        <a:solidFill>
                          <a:sysClr val="windowText" lastClr="000000"/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98120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r"/>
                      <a:r>
                        <a:rPr lang="en-US" sz="7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assert((</a:t>
                      </a:r>
                      <a:r>
                        <a:rPr lang="en-HK" sz="700" b="0" u="none" strike="noStrike" kern="1200" dirty="0" err="1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pindex</a:t>
                      </a:r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-&gt;</a:t>
                      </a:r>
                      <a:r>
                        <a:rPr lang="en-HK" sz="7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phashBlock</a:t>
                      </a:r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== </a:t>
                      </a:r>
                      <a:r>
                        <a:rPr lang="en-HK" sz="700" b="0" u="none" strike="noStrike" kern="1200" dirty="0" err="1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nullptr</a:t>
                      </a:r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 ||</a:t>
                      </a:r>
                      <a:endParaRPr lang="en-US" sz="700" dirty="0">
                        <a:solidFill>
                          <a:sysClr val="windowText" lastClr="000000"/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7757632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r"/>
                      <a:r>
                        <a:rPr lang="en-US" sz="7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   (*</a:t>
                      </a:r>
                      <a:r>
                        <a:rPr lang="en-HK" sz="700" b="0" u="none" strike="noStrike" kern="1200" dirty="0" err="1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pindex</a:t>
                      </a:r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-&gt;</a:t>
                      </a:r>
                      <a:r>
                        <a:rPr lang="en-HK" sz="700" b="0" u="none" strike="noStrike" kern="1200" dirty="0" err="1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phashBlock</a:t>
                      </a:r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== </a:t>
                      </a:r>
                      <a:r>
                        <a:rPr lang="en-HK" sz="7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block.GetHash</a:t>
                      </a:r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()));</a:t>
                      </a:r>
                      <a:endParaRPr lang="en-US" sz="700" dirty="0">
                        <a:solidFill>
                          <a:sysClr val="windowText" lastClr="000000"/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9467728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r"/>
                      <a:r>
                        <a:rPr lang="en-US" sz="7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int64_t </a:t>
                      </a:r>
                      <a:r>
                        <a:rPr lang="en-HK" sz="700" b="0" u="none" strike="noStrike" kern="1200" dirty="0" err="1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nTimeStart</a:t>
                      </a:r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= </a:t>
                      </a:r>
                      <a:r>
                        <a:rPr lang="en-HK" sz="7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GetTimeMicros</a:t>
                      </a:r>
                      <a:r>
                        <a:rPr lang="en-HK" sz="7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()</a:t>
                      </a:r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;</a:t>
                      </a:r>
                      <a:endParaRPr lang="en-US" sz="700" dirty="0">
                        <a:solidFill>
                          <a:sysClr val="windowText" lastClr="000000"/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4241870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r"/>
                      <a:endParaRPr lang="en-US" sz="7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700" dirty="0">
                        <a:solidFill>
                          <a:sysClr val="windowText" lastClr="000000"/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37114015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r"/>
                      <a:r>
                        <a:rPr lang="en-US" sz="7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68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if (!</a:t>
                      </a:r>
                      <a:r>
                        <a:rPr lang="en-HK" sz="680" b="0" u="none" strike="noStrike" kern="1200" dirty="0" err="1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CheckBlock</a:t>
                      </a:r>
                      <a:r>
                        <a:rPr lang="en-HK" sz="68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(block, state, </a:t>
                      </a:r>
                      <a:r>
                        <a:rPr lang="en-HK" sz="680" b="0" u="none" strike="noStrike" kern="1200" dirty="0" err="1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chainparams.GetConsensus</a:t>
                      </a:r>
                      <a:r>
                        <a:rPr lang="en-HK" sz="68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(), !</a:t>
                      </a:r>
                      <a:r>
                        <a:rPr lang="en-HK" sz="680" b="0" u="none" strike="noStrike" kern="1200" dirty="0" err="1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fJustCheck</a:t>
                      </a:r>
                      <a:r>
                        <a:rPr lang="en-HK" sz="68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, !</a:t>
                      </a:r>
                      <a:r>
                        <a:rPr lang="en-HK" sz="680" b="0" u="none" strike="noStrike" kern="1200" dirty="0" err="1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fJustCheck</a:t>
                      </a:r>
                      <a:r>
                        <a:rPr lang="en-HK" sz="68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))</a:t>
                      </a:r>
                      <a:endParaRPr lang="en-US" sz="680" dirty="0">
                        <a:solidFill>
                          <a:sysClr val="windowText" lastClr="000000"/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8097429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r"/>
                      <a:r>
                        <a:rPr lang="en-US" sz="7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68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if (!</a:t>
                      </a:r>
                      <a:r>
                        <a:rPr lang="en-HK" sz="680" b="0" u="none" strike="noStrike" kern="1200" dirty="0" err="1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CheckBlock</a:t>
                      </a:r>
                      <a:r>
                        <a:rPr lang="en-HK" sz="68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(block, state, </a:t>
                      </a:r>
                      <a:r>
                        <a:rPr lang="en-HK" sz="680" b="0" u="none" strike="noStrike" kern="1200" dirty="0" err="1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chainparams.GetConsensus</a:t>
                      </a:r>
                      <a:r>
                        <a:rPr lang="en-HK" sz="68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(), !</a:t>
                      </a:r>
                      <a:r>
                        <a:rPr lang="en-HK" sz="680" b="0" u="none" strike="noStrike" kern="1200" dirty="0" err="1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fJustCheck</a:t>
                      </a:r>
                      <a:r>
                        <a:rPr lang="en-HK" sz="68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, !</a:t>
                      </a:r>
                      <a:r>
                        <a:rPr lang="en-HK" sz="680" b="0" u="none" strike="noStrike" kern="1200" dirty="0" err="1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fJustCheck</a:t>
                      </a:r>
                      <a:r>
                        <a:rPr lang="en-HK" sz="68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)) {</a:t>
                      </a:r>
                      <a:endParaRPr lang="en-US" sz="680" dirty="0">
                        <a:solidFill>
                          <a:sysClr val="windowText" lastClr="000000"/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574346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r"/>
                      <a:r>
                        <a:rPr lang="en-US" sz="7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   if (</a:t>
                      </a:r>
                      <a:r>
                        <a:rPr lang="en-HK" sz="700" b="0" u="none" strike="noStrike" kern="1200" dirty="0" err="1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state.CorruptionPossible</a:t>
                      </a:r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()) {</a:t>
                      </a:r>
                      <a:endParaRPr lang="en-US" sz="700" dirty="0">
                        <a:solidFill>
                          <a:sysClr val="windowText" lastClr="000000"/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001758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r"/>
                      <a:r>
                        <a:rPr lang="en-US" sz="7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       return </a:t>
                      </a:r>
                      <a:r>
                        <a:rPr lang="en-HK" sz="700" b="0" u="none" strike="noStrike" kern="1200" dirty="0" err="1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AbortNode</a:t>
                      </a:r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(state, “Corrupt block found </a:t>
                      </a:r>
                      <a:r>
                        <a:rPr lang="en-US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...</a:t>
                      </a:r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");</a:t>
                      </a:r>
                      <a:endParaRPr lang="en-US" sz="700" dirty="0">
                        <a:solidFill>
                          <a:sysClr val="windowText" lastClr="000000"/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5283363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r"/>
                      <a:endParaRPr lang="en-US" sz="7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700" dirty="0">
                        <a:solidFill>
                          <a:sysClr val="windowText" lastClr="000000"/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2119593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r"/>
                      <a:r>
                        <a:rPr lang="en-US" sz="7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CN" sz="7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7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   return error("%s: Consensus::</a:t>
                      </a:r>
                      <a:r>
                        <a:rPr lang="en-HK" sz="7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CheckBlock</a:t>
                      </a:r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: %s", __</a:t>
                      </a:r>
                      <a:r>
                        <a:rPr lang="en-HK" sz="700" b="0" u="none" strike="noStrike" kern="1200" dirty="0" err="1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func</a:t>
                      </a:r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__, ...);</a:t>
                      </a:r>
                      <a:endParaRPr lang="en-US" sz="700" dirty="0">
                        <a:solidFill>
                          <a:sysClr val="windowText" lastClr="000000"/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5792309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r"/>
                      <a:r>
                        <a:rPr lang="en-US" sz="7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CN" sz="7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7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uint256 </a:t>
                      </a:r>
                      <a:r>
                        <a:rPr lang="en-HK" sz="7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hashPrevBlock</a:t>
                      </a:r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= </a:t>
                      </a:r>
                      <a:r>
                        <a:rPr lang="en-HK" sz="700" b="0" u="none" strike="noStrike" kern="1200" dirty="0" err="1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pindex</a:t>
                      </a:r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-&gt;</a:t>
                      </a:r>
                      <a:r>
                        <a:rPr lang="en-HK" sz="700" b="0" u="none" strike="noStrike" kern="1200" dirty="0" err="1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pprev</a:t>
                      </a:r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== </a:t>
                      </a:r>
                      <a:r>
                        <a:rPr lang="en-HK" sz="700" b="0" u="none" strike="noStrike" kern="1200" dirty="0" err="1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nullptr</a:t>
                      </a:r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? uint256() : ...;</a:t>
                      </a:r>
                      <a:endParaRPr lang="en-US" sz="700" dirty="0">
                        <a:solidFill>
                          <a:sysClr val="windowText" lastClr="000000"/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6565810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r"/>
                      <a:r>
                        <a:rPr lang="en-US" sz="7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CN" sz="7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7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assert(</a:t>
                      </a:r>
                      <a:r>
                        <a:rPr lang="en-HK" sz="700" b="0" u="none" strike="noStrike" kern="1200" dirty="0" err="1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hashPrevBlock</a:t>
                      </a:r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== </a:t>
                      </a:r>
                      <a:r>
                        <a:rPr lang="en-HK" sz="7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view.GetBestBlock</a:t>
                      </a:r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());</a:t>
                      </a:r>
                      <a:endParaRPr lang="en-HK" sz="700" b="0" i="0" u="none" strike="noStrike" kern="1200" dirty="0">
                        <a:solidFill>
                          <a:sysClr val="windowText" lastClr="000000"/>
                        </a:solidFill>
                        <a:effectLst/>
                        <a:latin typeface="Consolas" panose="020B0609020204030204" pitchFamily="49" charset="0"/>
                        <a:ea typeface="+mn-ea"/>
                        <a:cs typeface="Consolas" panose="020B0609020204030204" pitchFamily="49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0806097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r"/>
                      <a:r>
                        <a:rPr lang="en-US" altLang="zh-CN" sz="7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7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if (</a:t>
                      </a:r>
                      <a:r>
                        <a:rPr lang="en-HK" sz="700" b="0" u="none" strike="noStrike" kern="1200" dirty="0" err="1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block.GetHash</a:t>
                      </a:r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() == </a:t>
                      </a:r>
                      <a:r>
                        <a:rPr lang="en-HK" sz="7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chainparams.GetConsensus</a:t>
                      </a:r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().</a:t>
                      </a:r>
                      <a:r>
                        <a:rPr lang="en-HK" sz="700" b="0" u="none" strike="noStrike" kern="1200" dirty="0" err="1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hashGenesisBlock</a:t>
                      </a:r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 {</a:t>
                      </a:r>
                      <a:endParaRPr lang="en-HK" sz="700" b="0" i="0" u="none" strike="noStrike" kern="1200" dirty="0">
                        <a:solidFill>
                          <a:sysClr val="windowText" lastClr="000000"/>
                        </a:solidFill>
                        <a:effectLst/>
                        <a:latin typeface="Consolas" panose="020B0609020204030204" pitchFamily="49" charset="0"/>
                        <a:ea typeface="+mn-ea"/>
                        <a:cs typeface="Consolas" panose="020B0609020204030204" pitchFamily="49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0339571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r"/>
                      <a:r>
                        <a:rPr lang="en-US" sz="7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CN" sz="7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7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   if (</a:t>
                      </a:r>
                      <a:r>
                        <a:rPr lang="en-HK" sz="7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!</a:t>
                      </a:r>
                      <a:r>
                        <a:rPr lang="en-HK" sz="7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fJustCheck</a:t>
                      </a:r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</a:t>
                      </a:r>
                      <a:endParaRPr lang="en-HK" sz="700" b="0" i="0" u="none" strike="noStrike" kern="1200" dirty="0">
                        <a:solidFill>
                          <a:sysClr val="windowText" lastClr="000000"/>
                        </a:solidFill>
                        <a:effectLst/>
                        <a:latin typeface="Consolas" panose="020B0609020204030204" pitchFamily="49" charset="0"/>
                        <a:ea typeface="+mn-ea"/>
                        <a:cs typeface="Consolas" panose="020B0609020204030204" pitchFamily="49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2157268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A1A2C3-F3D2-248F-414F-3DD74A7BF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FA707EE-0EA5-4F95-A626-B617CA098217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24FDD8-E2DB-6081-D531-14DE71E77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Context-based Candidate Clone Search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D144D04-3E84-A224-B159-787FA0B2C4E0}"/>
              </a:ext>
            </a:extLst>
          </p:cNvPr>
          <p:cNvCxnSpPr>
            <a:cxnSpLocks/>
          </p:cNvCxnSpPr>
          <p:nvPr/>
        </p:nvCxnSpPr>
        <p:spPr>
          <a:xfrm>
            <a:off x="4893109" y="1355725"/>
            <a:ext cx="0" cy="3256706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C05497B-41A7-3CA5-C16D-84E3A80BAD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315301"/>
              </p:ext>
            </p:extLst>
          </p:nvPr>
        </p:nvGraphicFramePr>
        <p:xfrm>
          <a:off x="4989535" y="1613755"/>
          <a:ext cx="3892102" cy="28041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71401">
                  <a:extLst>
                    <a:ext uri="{9D8B030D-6E8A-4147-A177-3AD203B41FA5}">
                      <a16:colId xmlns:a16="http://schemas.microsoft.com/office/drawing/2014/main" val="4033852406"/>
                    </a:ext>
                  </a:extLst>
                </a:gridCol>
                <a:gridCol w="3720701">
                  <a:extLst>
                    <a:ext uri="{9D8B030D-6E8A-4147-A177-3AD203B41FA5}">
                      <a16:colId xmlns:a16="http://schemas.microsoft.com/office/drawing/2014/main" val="1614662827"/>
                    </a:ext>
                  </a:extLst>
                </a:gridCol>
              </a:tblGrid>
              <a:tr h="171450">
                <a:tc>
                  <a:txBody>
                    <a:bodyPr/>
                    <a:lstStyle/>
                    <a:p>
                      <a:pPr algn="r"/>
                      <a:r>
                        <a:rPr lang="en-US" sz="7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dirty="0">
                          <a:solidFill>
                            <a:sysClr val="windowText" lastClr="00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bool </a:t>
                      </a:r>
                      <a:r>
                        <a:rPr lang="en-US" sz="700" dirty="0" err="1">
                          <a:solidFill>
                            <a:sysClr val="windowText" lastClr="00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ConnectBlock</a:t>
                      </a:r>
                      <a:r>
                        <a:rPr lang="en-US" sz="700" dirty="0">
                          <a:solidFill>
                            <a:sysClr val="windowText" lastClr="00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(const </a:t>
                      </a:r>
                      <a:r>
                        <a:rPr lang="en-US" sz="700" dirty="0" err="1">
                          <a:solidFill>
                            <a:sysClr val="windowText" lastClr="00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CBlock</a:t>
                      </a:r>
                      <a:r>
                        <a:rPr lang="en-US" sz="700" dirty="0">
                          <a:solidFill>
                            <a:sysClr val="windowText" lastClr="00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&amp; block, </a:t>
                      </a:r>
                      <a:r>
                        <a:rPr lang="en-US" sz="700" dirty="0" err="1">
                          <a:solidFill>
                            <a:sysClr val="windowText" lastClr="00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CValidationState</a:t>
                      </a:r>
                      <a:r>
                        <a:rPr lang="en-US" sz="700" dirty="0">
                          <a:solidFill>
                            <a:sysClr val="windowText" lastClr="00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&amp; state, ...,</a:t>
                      </a: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845213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r"/>
                      <a:r>
                        <a:rPr lang="en-US" sz="7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dirty="0" err="1">
                          <a:solidFill>
                            <a:sysClr val="windowText" lastClr="00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CCoinsViewCache</a:t>
                      </a:r>
                      <a:r>
                        <a:rPr lang="en-US" sz="700" dirty="0">
                          <a:solidFill>
                            <a:sysClr val="windowText" lastClr="00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&amp; view, const </a:t>
                      </a:r>
                      <a:r>
                        <a:rPr lang="en-US" sz="700" dirty="0" err="1">
                          <a:solidFill>
                            <a:sysClr val="windowText" lastClr="00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CChainParams</a:t>
                      </a:r>
                      <a:r>
                        <a:rPr lang="en-US" sz="700" dirty="0">
                          <a:solidFill>
                            <a:sysClr val="windowText" lastClr="00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&amp; </a:t>
                      </a:r>
                      <a:r>
                        <a:rPr lang="en-US" sz="700" dirty="0" err="1">
                          <a:solidFill>
                            <a:sysClr val="windowText" lastClr="00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chainparams</a:t>
                      </a:r>
                      <a:r>
                        <a:rPr lang="en-US" sz="700" dirty="0">
                          <a:solidFill>
                            <a:sysClr val="windowText" lastClr="00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, bool </a:t>
                      </a:r>
                      <a:r>
                        <a:rPr lang="en-US" sz="700" dirty="0" err="1">
                          <a:solidFill>
                            <a:sysClr val="windowText" lastClr="00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fJustCheck</a:t>
                      </a:r>
                      <a:r>
                        <a:rPr lang="en-US" sz="700" dirty="0">
                          <a:solidFill>
                            <a:sysClr val="windowText" lastClr="00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</a:t>
                      </a: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98120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r"/>
                      <a:r>
                        <a:rPr lang="en-US" altLang="zh-CN" sz="7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7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7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AssertLockHeld</a:t>
                      </a:r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</a:t>
                      </a:r>
                      <a:r>
                        <a:rPr lang="en-HK" sz="700" b="0" u="none" strike="noStrike" kern="1200" dirty="0" err="1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cs_main</a:t>
                      </a:r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  <a:endParaRPr lang="en-US" sz="700" dirty="0">
                        <a:solidFill>
                          <a:sysClr val="windowText" lastClr="000000"/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4241870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r"/>
                      <a:r>
                        <a:rPr lang="en-US" sz="7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680" b="0" u="none" strike="noStrike" kern="1200" dirty="0" err="1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const</a:t>
                      </a:r>
                      <a:r>
                        <a:rPr lang="en-HK" sz="68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Consensus::Params&amp; consensus = Params().</a:t>
                      </a:r>
                      <a:r>
                        <a:rPr lang="en-HK" sz="680" b="0" u="none" strike="noStrike" kern="1200" dirty="0" err="1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GetConsensus</a:t>
                      </a:r>
                      <a:r>
                        <a:rPr lang="en-HK" sz="68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</a:t>
                      </a:r>
                      <a:r>
                        <a:rPr lang="en-HK" sz="680" b="0" u="none" strike="noStrike" kern="1200" dirty="0" err="1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pindex</a:t>
                      </a:r>
                      <a:r>
                        <a:rPr lang="en-HK" sz="68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-&gt;</a:t>
                      </a:r>
                      <a:r>
                        <a:rPr lang="en-HK" sz="680" b="0" u="none" strike="noStrike" kern="1200" dirty="0" err="1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nHeight</a:t>
                      </a:r>
                      <a:r>
                        <a:rPr lang="en-HK" sz="68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  <a:endParaRPr lang="en-US" sz="680" dirty="0">
                        <a:solidFill>
                          <a:sysClr val="windowText" lastClr="000000"/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37114015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r"/>
                      <a:r>
                        <a:rPr lang="en-US" sz="7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int64_t </a:t>
                      </a:r>
                      <a:r>
                        <a:rPr lang="en-HK" sz="700" b="0" u="none" strike="noStrike" kern="1200" dirty="0" err="1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nTimeStart</a:t>
                      </a:r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= </a:t>
                      </a:r>
                      <a:r>
                        <a:rPr lang="en-HK" sz="7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GetTimeMicros</a:t>
                      </a:r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();</a:t>
                      </a:r>
                      <a:endParaRPr lang="en-US" sz="700" dirty="0">
                        <a:solidFill>
                          <a:sysClr val="windowText" lastClr="000000"/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343653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r"/>
                      <a:endParaRPr lang="en-US" sz="7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700" dirty="0">
                        <a:solidFill>
                          <a:sysClr val="windowText" lastClr="000000"/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030492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r"/>
                      <a:r>
                        <a:rPr lang="en-US" sz="7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if (!</a:t>
                      </a:r>
                      <a:r>
                        <a:rPr lang="en-HK" sz="700" b="0" u="none" strike="noStrike" kern="1200" dirty="0" err="1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CheckBlock</a:t>
                      </a:r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(block, state, !</a:t>
                      </a:r>
                      <a:r>
                        <a:rPr lang="en-HK" sz="700" b="0" u="none" strike="noStrike" kern="1200" dirty="0" err="1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fJustCheck</a:t>
                      </a:r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, !</a:t>
                      </a:r>
                      <a:r>
                        <a:rPr lang="en-HK" sz="700" b="0" u="none" strike="noStrike" kern="1200" dirty="0" err="1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fJustCheck</a:t>
                      </a:r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))</a:t>
                      </a:r>
                      <a:endParaRPr lang="en-US" sz="700" dirty="0">
                        <a:solidFill>
                          <a:sysClr val="windowText" lastClr="000000"/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38097429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r"/>
                      <a:endParaRPr lang="en-US" sz="7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700" dirty="0">
                        <a:solidFill>
                          <a:sysClr val="windowText" lastClr="000000"/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2119593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r"/>
                      <a:endParaRPr lang="en-US" sz="7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700" dirty="0">
                        <a:solidFill>
                          <a:sysClr val="windowText" lastClr="000000"/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4143699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r"/>
                      <a:endParaRPr lang="en-US" sz="7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700" dirty="0">
                        <a:solidFill>
                          <a:sysClr val="windowText" lastClr="000000"/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237508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r"/>
                      <a:endParaRPr lang="en-US" sz="7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700" dirty="0">
                        <a:solidFill>
                          <a:sysClr val="windowText" lastClr="000000"/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473259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r"/>
                      <a:r>
                        <a:rPr lang="en-US" sz="7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   </a:t>
                      </a:r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return error("%s: Consensus::</a:t>
                      </a:r>
                      <a:r>
                        <a:rPr lang="en-HK" sz="7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CheckBlock</a:t>
                      </a:r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: %s", __</a:t>
                      </a:r>
                      <a:r>
                        <a:rPr lang="en-HK" sz="700" b="0" u="none" strike="noStrike" kern="1200" dirty="0" err="1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func</a:t>
                      </a:r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__, ...);</a:t>
                      </a:r>
                      <a:endParaRPr lang="en-US" sz="700" dirty="0">
                        <a:solidFill>
                          <a:sysClr val="windowText" lastClr="000000"/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5792309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r"/>
                      <a:r>
                        <a:rPr lang="en-US" sz="7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uint256 </a:t>
                      </a:r>
                      <a:r>
                        <a:rPr lang="en-HK" sz="7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hashPrevBlock</a:t>
                      </a:r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= </a:t>
                      </a:r>
                      <a:r>
                        <a:rPr lang="en-HK" sz="700" b="0" u="none" strike="noStrike" kern="1200" dirty="0" err="1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pindex</a:t>
                      </a:r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-&gt;</a:t>
                      </a:r>
                      <a:r>
                        <a:rPr lang="en-HK" sz="700" b="0" u="none" strike="noStrike" kern="1200" dirty="0" err="1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pprev</a:t>
                      </a:r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== NULL ? uint256() : ...;</a:t>
                      </a:r>
                      <a:endParaRPr lang="en-US" sz="700" dirty="0">
                        <a:solidFill>
                          <a:sysClr val="windowText" lastClr="000000"/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6565810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r"/>
                      <a:r>
                        <a:rPr lang="en-US" sz="7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assert(</a:t>
                      </a:r>
                      <a:r>
                        <a:rPr lang="en-HK" sz="700" b="0" u="none" strike="noStrike" kern="1200" dirty="0" err="1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hashPrevBlock</a:t>
                      </a:r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== </a:t>
                      </a:r>
                      <a:r>
                        <a:rPr lang="en-HK" sz="7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view.GetBestBlock</a:t>
                      </a:r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());</a:t>
                      </a:r>
                      <a:endParaRPr lang="en-HK" sz="700" b="0" i="0" u="none" strike="noStrike" kern="1200" dirty="0">
                        <a:solidFill>
                          <a:sysClr val="windowText" lastClr="000000"/>
                        </a:solidFill>
                        <a:effectLst/>
                        <a:latin typeface="Consolas" panose="020B0609020204030204" pitchFamily="49" charset="0"/>
                        <a:ea typeface="+mn-ea"/>
                        <a:cs typeface="Consolas" panose="020B0609020204030204" pitchFamily="49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0806097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r"/>
                      <a:r>
                        <a:rPr lang="en-US" sz="7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if (</a:t>
                      </a:r>
                      <a:r>
                        <a:rPr lang="en-HK" sz="700" b="0" u="none" strike="noStrike" kern="1200" dirty="0" err="1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block.GetHash</a:t>
                      </a:r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() == Params().</a:t>
                      </a:r>
                      <a:r>
                        <a:rPr lang="en-HK" sz="700" b="0" u="none" strike="noStrike" kern="1200" dirty="0" err="1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GetConsensus</a:t>
                      </a:r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(0).</a:t>
                      </a:r>
                      <a:r>
                        <a:rPr lang="en-HK" sz="700" b="0" u="none" strike="noStrike" kern="1200" dirty="0" err="1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hashGenesisBlock</a:t>
                      </a:r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 {</a:t>
                      </a:r>
                      <a:endParaRPr lang="en-HK" sz="700" b="0" i="0" u="none" strike="noStrike" kern="1200" dirty="0">
                        <a:solidFill>
                          <a:sysClr val="windowText" lastClr="000000"/>
                        </a:solidFill>
                        <a:effectLst/>
                        <a:latin typeface="Consolas" panose="020B0609020204030204" pitchFamily="49" charset="0"/>
                        <a:ea typeface="+mn-ea"/>
                        <a:cs typeface="Consolas" panose="020B0609020204030204" pitchFamily="49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0339571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r"/>
                      <a:r>
                        <a:rPr lang="en-US" sz="7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   if (</a:t>
                      </a:r>
                      <a:r>
                        <a:rPr lang="en-HK" sz="7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!</a:t>
                      </a:r>
                      <a:r>
                        <a:rPr lang="en-HK" sz="7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fJustCheck</a:t>
                      </a:r>
                      <a:r>
                        <a:rPr lang="en-HK" sz="700" b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</a:t>
                      </a:r>
                      <a:endParaRPr lang="en-HK" sz="700" b="0" i="0" u="none" strike="noStrike" kern="1200" dirty="0">
                        <a:solidFill>
                          <a:sysClr val="windowText" lastClr="000000"/>
                        </a:solidFill>
                        <a:effectLst/>
                        <a:latin typeface="Consolas" panose="020B0609020204030204" pitchFamily="49" charset="0"/>
                        <a:ea typeface="+mn-ea"/>
                        <a:cs typeface="Consolas" panose="020B0609020204030204" pitchFamily="49" charset="0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2157268"/>
                  </a:ext>
                </a:extLst>
              </a:tr>
            </a:tbl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62BF01E-4381-F4CD-1B4D-13E888BC5392}"/>
              </a:ext>
            </a:extLst>
          </p:cNvPr>
          <p:cNvSpPr/>
          <p:nvPr/>
        </p:nvSpPr>
        <p:spPr>
          <a:xfrm>
            <a:off x="1518123" y="2323477"/>
            <a:ext cx="645928" cy="1355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ECF2A30-5C73-7B82-E3E6-0994E4368A3D}"/>
              </a:ext>
            </a:extLst>
          </p:cNvPr>
          <p:cNvSpPr/>
          <p:nvPr/>
        </p:nvSpPr>
        <p:spPr>
          <a:xfrm>
            <a:off x="6180289" y="2331364"/>
            <a:ext cx="645928" cy="1355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8521B1B-19BA-130D-A889-2BFFB4B15AB2}"/>
              </a:ext>
            </a:extLst>
          </p:cNvPr>
          <p:cNvSpPr/>
          <p:nvPr/>
        </p:nvSpPr>
        <p:spPr>
          <a:xfrm>
            <a:off x="1664320" y="3925606"/>
            <a:ext cx="834656" cy="1355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A1D27A1-47D3-4F53-E088-A1A260845923}"/>
              </a:ext>
            </a:extLst>
          </p:cNvPr>
          <p:cNvSpPr/>
          <p:nvPr/>
        </p:nvSpPr>
        <p:spPr>
          <a:xfrm>
            <a:off x="6323644" y="3947176"/>
            <a:ext cx="834656" cy="1355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D894BB-6AD2-4E03-D73E-1FAF3B126DC0}"/>
              </a:ext>
            </a:extLst>
          </p:cNvPr>
          <p:cNvSpPr txBox="1"/>
          <p:nvPr/>
        </p:nvSpPr>
        <p:spPr>
          <a:xfrm>
            <a:off x="2254656" y="1358280"/>
            <a:ext cx="25106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85800">
              <a:buClrTx/>
            </a:pPr>
            <a:r>
              <a:rPr lang="en-US" sz="1200" kern="1200" dirty="0">
                <a:solidFill>
                  <a:srgbClr val="E7E6E6">
                    <a:lumMod val="9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Source patch code hunk from </a:t>
            </a:r>
            <a:r>
              <a:rPr lang="en-US" sz="1200" b="1" u="sng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Bitcoin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ED4FDC-F73D-3873-77E1-AAC5748E5A62}"/>
              </a:ext>
            </a:extLst>
          </p:cNvPr>
          <p:cNvSpPr txBox="1"/>
          <p:nvPr/>
        </p:nvSpPr>
        <p:spPr>
          <a:xfrm>
            <a:off x="4989536" y="1358280"/>
            <a:ext cx="28673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200" kern="1200" dirty="0">
                <a:solidFill>
                  <a:srgbClr val="E7E6E6">
                    <a:lumMod val="9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Target candidate code hunk from </a:t>
            </a:r>
            <a:r>
              <a:rPr lang="en-US" sz="1200" b="1" u="sng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Dogecoin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3DFC01-2E1B-5A07-9723-CFE64648C367}"/>
              </a:ext>
            </a:extLst>
          </p:cNvPr>
          <p:cNvSpPr txBox="1"/>
          <p:nvPr/>
        </p:nvSpPr>
        <p:spPr>
          <a:xfrm>
            <a:off x="430153" y="1380368"/>
            <a:ext cx="7601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050" kern="1200" dirty="0">
                <a:solidFill>
                  <a:prstClr val="black"/>
                </a:solidFill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UP</a:t>
            </a:r>
            <a:r>
              <a:rPr lang="en-US" sz="10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context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C80786-96FC-867A-E78E-406FE5936914}"/>
              </a:ext>
            </a:extLst>
          </p:cNvPr>
          <p:cNvSpPr txBox="1"/>
          <p:nvPr/>
        </p:nvSpPr>
        <p:spPr>
          <a:xfrm>
            <a:off x="422617" y="4420013"/>
            <a:ext cx="9076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050" kern="1200" dirty="0">
                <a:solidFill>
                  <a:prstClr val="black"/>
                </a:solidFill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DOWN</a:t>
            </a:r>
            <a:r>
              <a:rPr lang="en-US" sz="10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context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279E16B-B9C8-6BCD-813B-9B509E64F71F}"/>
              </a:ext>
            </a:extLst>
          </p:cNvPr>
          <p:cNvSpPr/>
          <p:nvPr/>
        </p:nvSpPr>
        <p:spPr>
          <a:xfrm>
            <a:off x="506424" y="1626633"/>
            <a:ext cx="4158000" cy="1489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35100" rtlCol="0" anchor="ctr"/>
          <a:lstStyle/>
          <a:p>
            <a:pPr defTabSz="685800">
              <a:buClrTx/>
              <a:defRPr/>
            </a:pPr>
            <a:r>
              <a:rPr lang="en-HK" sz="675" kern="1200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AssertLockHeld</a:t>
            </a: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HK" sz="675" kern="1200" dirty="0" err="1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cs_main</a:t>
            </a: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  <a:endParaRPr lang="en-US" sz="675" kern="1200" dirty="0">
              <a:solidFill>
                <a:sysClr val="windowText" lastClr="00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EBF7699-1D94-8108-0054-2B7CDD4A8EAD}"/>
              </a:ext>
            </a:extLst>
          </p:cNvPr>
          <p:cNvSpPr/>
          <p:nvPr/>
        </p:nvSpPr>
        <p:spPr>
          <a:xfrm>
            <a:off x="507419" y="1971197"/>
            <a:ext cx="2021407" cy="148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35100" rtlCol="0" anchor="ctr"/>
          <a:lstStyle/>
          <a:p>
            <a:pPr defTabSz="685800">
              <a:buClrTx/>
            </a:pP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assert((</a:t>
            </a:r>
            <a:r>
              <a:rPr lang="en-HK" sz="675" kern="1200" dirty="0" err="1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pindex</a:t>
            </a: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-&gt;</a:t>
            </a:r>
            <a:r>
              <a:rPr lang="en-HK" sz="675" kern="1200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phashBlock</a:t>
            </a: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== </a:t>
            </a:r>
            <a:r>
              <a:rPr lang="en-HK" sz="675" kern="1200" dirty="0" err="1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nullptr</a:t>
            </a: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 ||</a:t>
            </a:r>
            <a:endParaRPr lang="en-US" sz="675" kern="1200" dirty="0">
              <a:solidFill>
                <a:sysClr val="windowText" lastClr="00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B4CDF89-21CC-68D1-71F2-1121B1711934}"/>
              </a:ext>
            </a:extLst>
          </p:cNvPr>
          <p:cNvSpPr/>
          <p:nvPr/>
        </p:nvSpPr>
        <p:spPr>
          <a:xfrm>
            <a:off x="506424" y="2140197"/>
            <a:ext cx="3240000" cy="14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35100" rtlCol="0" anchor="ctr"/>
          <a:lstStyle/>
          <a:p>
            <a:pPr defTabSz="685800">
              <a:buClrTx/>
            </a:pP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(*</a:t>
            </a:r>
            <a:r>
              <a:rPr lang="en-HK" sz="675" kern="1200" dirty="0" err="1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pindex</a:t>
            </a: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-&gt;</a:t>
            </a:r>
            <a:r>
              <a:rPr lang="en-HK" sz="675" kern="1200" dirty="0" err="1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phashBlock</a:t>
            </a: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== </a:t>
            </a:r>
            <a:r>
              <a:rPr lang="en-HK" sz="675" kern="1200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block.GetHash</a:t>
            </a: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()));</a:t>
            </a:r>
            <a:endParaRPr lang="en-US" sz="675" kern="1200" dirty="0">
              <a:solidFill>
                <a:sysClr val="windowText" lastClr="00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9F7729A-3907-41D4-89A0-07AC60A8BD7A}"/>
              </a:ext>
            </a:extLst>
          </p:cNvPr>
          <p:cNvSpPr/>
          <p:nvPr/>
        </p:nvSpPr>
        <p:spPr>
          <a:xfrm>
            <a:off x="506424" y="2306188"/>
            <a:ext cx="4158000" cy="1489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35100" rtlCol="0" anchor="ctr"/>
          <a:lstStyle/>
          <a:p>
            <a:pPr defTabSz="685800">
              <a:buClrTx/>
            </a:pP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int64_t </a:t>
            </a:r>
            <a:r>
              <a:rPr lang="en-HK" sz="675" kern="1200" dirty="0" err="1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nTimeStart</a:t>
            </a: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HK" sz="675" kern="1200" dirty="0" err="1">
                <a:solidFill>
                  <a:srgbClr val="C00000"/>
                </a:solidFill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GetTimeMicros</a:t>
            </a:r>
            <a:r>
              <a:rPr lang="en-HK" sz="675" kern="12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</a:t>
            </a: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  <a:endParaRPr lang="en-US" sz="675" kern="1200" dirty="0">
              <a:solidFill>
                <a:sysClr val="windowText" lastClr="00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2759FC5-F584-26AE-D994-5DEAEC4244E8}"/>
              </a:ext>
            </a:extLst>
          </p:cNvPr>
          <p:cNvSpPr/>
          <p:nvPr/>
        </p:nvSpPr>
        <p:spPr>
          <a:xfrm>
            <a:off x="506424" y="3590615"/>
            <a:ext cx="4158000" cy="1485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35100" rtlCol="0" anchor="ctr"/>
          <a:lstStyle/>
          <a:p>
            <a:pPr defTabSz="685800">
              <a:buClrTx/>
            </a:pP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return error("%s: Consensus::</a:t>
            </a:r>
            <a:r>
              <a:rPr lang="en-HK" sz="675" kern="1200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CheckBlock</a:t>
            </a: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%s", __</a:t>
            </a:r>
            <a:r>
              <a:rPr lang="en-HK" sz="675" kern="1200" dirty="0" err="1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func</a:t>
            </a: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__, ...);</a:t>
            </a:r>
            <a:endParaRPr lang="en-US" sz="675" kern="1200" dirty="0">
              <a:solidFill>
                <a:sysClr val="windowText" lastClr="00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6325155-6EA2-D741-1BB4-2DD60B168E1A}"/>
              </a:ext>
            </a:extLst>
          </p:cNvPr>
          <p:cNvSpPr/>
          <p:nvPr/>
        </p:nvSpPr>
        <p:spPr>
          <a:xfrm>
            <a:off x="506424" y="3756106"/>
            <a:ext cx="3510000" cy="14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35100" rtlCol="0" anchor="ctr"/>
          <a:lstStyle/>
          <a:p>
            <a:pPr defTabSz="685800">
              <a:buClrTx/>
            </a:pP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uint256 </a:t>
            </a:r>
            <a:r>
              <a:rPr lang="en-HK" sz="675" kern="1200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hashPrevBlock</a:t>
            </a: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HK" sz="675" kern="1200" dirty="0" err="1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pindex</a:t>
            </a: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-&gt;</a:t>
            </a:r>
            <a:r>
              <a:rPr lang="en-HK" sz="675" kern="1200" dirty="0" err="1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pprev</a:t>
            </a: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== </a:t>
            </a:r>
            <a:r>
              <a:rPr lang="en-HK" sz="675" kern="1200" dirty="0" err="1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nullptr</a:t>
            </a: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? uint256() : ...;</a:t>
            </a:r>
            <a:endParaRPr lang="en-US" sz="675" kern="1200" dirty="0">
              <a:solidFill>
                <a:sysClr val="windowText" lastClr="00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756FE92-5CC4-979D-CEA4-7037121C3F88}"/>
              </a:ext>
            </a:extLst>
          </p:cNvPr>
          <p:cNvSpPr/>
          <p:nvPr/>
        </p:nvSpPr>
        <p:spPr>
          <a:xfrm>
            <a:off x="506424" y="3919276"/>
            <a:ext cx="3240000" cy="14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35100" rtlCol="0" anchor="ctr"/>
          <a:lstStyle/>
          <a:p>
            <a:pPr defTabSz="685800">
              <a:buClrTx/>
            </a:pP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assert(</a:t>
            </a:r>
            <a:r>
              <a:rPr lang="en-HK" sz="675" kern="1200" dirty="0" err="1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hashPrevBlock</a:t>
            </a: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== </a:t>
            </a:r>
            <a:r>
              <a:rPr lang="en-HK" sz="675" kern="1200" dirty="0" err="1">
                <a:solidFill>
                  <a:srgbClr val="C00000"/>
                </a:solidFill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view.GetBestBlock</a:t>
            </a: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());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A05952A-D184-C63C-8207-ED26024BCBEE}"/>
              </a:ext>
            </a:extLst>
          </p:cNvPr>
          <p:cNvSpPr/>
          <p:nvPr/>
        </p:nvSpPr>
        <p:spPr>
          <a:xfrm>
            <a:off x="506424" y="4093220"/>
            <a:ext cx="3510000" cy="14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35100" rtlCol="0" anchor="ctr"/>
          <a:lstStyle/>
          <a:p>
            <a:pPr defTabSz="685800">
              <a:buClrTx/>
            </a:pP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if (</a:t>
            </a:r>
            <a:r>
              <a:rPr lang="en-HK" sz="675" kern="1200" dirty="0" err="1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block.GetHash</a:t>
            </a: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 == </a:t>
            </a:r>
            <a:r>
              <a:rPr lang="en-HK" sz="675" kern="1200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chainparams.GetConsensus</a:t>
            </a: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().</a:t>
            </a:r>
            <a:r>
              <a:rPr lang="en-HK" sz="675" kern="1200" dirty="0" err="1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hashGenesisBlock</a:t>
            </a: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 {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3971F1F-5BE5-41E8-C6E3-1D01BDB402BD}"/>
              </a:ext>
            </a:extLst>
          </p:cNvPr>
          <p:cNvSpPr/>
          <p:nvPr/>
        </p:nvSpPr>
        <p:spPr>
          <a:xfrm>
            <a:off x="503519" y="4253681"/>
            <a:ext cx="4158000" cy="1485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35100" rtlCol="0" anchor="ctr"/>
          <a:lstStyle/>
          <a:p>
            <a:pPr defTabSz="685800">
              <a:buClrTx/>
            </a:pP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if (</a:t>
            </a:r>
            <a:r>
              <a:rPr lang="en-HK" sz="675" kern="1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!</a:t>
            </a:r>
            <a:r>
              <a:rPr lang="en-HK" sz="675" kern="1200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fJustCheck</a:t>
            </a: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endParaRPr lang="en-US" sz="675" kern="1200" dirty="0">
              <a:solidFill>
                <a:sysClr val="windowText" lastClr="00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E87A2E3-6F83-B633-1C82-BA1582EA397A}"/>
              </a:ext>
            </a:extLst>
          </p:cNvPr>
          <p:cNvSpPr/>
          <p:nvPr/>
        </p:nvSpPr>
        <p:spPr>
          <a:xfrm>
            <a:off x="5175414" y="2314075"/>
            <a:ext cx="2160000" cy="148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35100" rtlCol="0" anchor="ctr"/>
          <a:lstStyle/>
          <a:p>
            <a:pPr defTabSz="685800">
              <a:buClrTx/>
            </a:pP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int64_t </a:t>
            </a:r>
            <a:r>
              <a:rPr lang="en-HK" sz="675" kern="1200" dirty="0" err="1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nTimeStart</a:t>
            </a: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HK" sz="675" kern="1200" dirty="0" err="1">
                <a:solidFill>
                  <a:prstClr val="black"/>
                </a:solidFill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GetTimeMicros</a:t>
            </a: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  <a:endParaRPr lang="en-US" sz="675" kern="1200" dirty="0">
              <a:solidFill>
                <a:sysClr val="windowText" lastClr="00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BEDBA19-6098-377C-1C6E-1ABB31C48DBA}"/>
              </a:ext>
            </a:extLst>
          </p:cNvPr>
          <p:cNvSpPr/>
          <p:nvPr/>
        </p:nvSpPr>
        <p:spPr>
          <a:xfrm>
            <a:off x="5175414" y="3927160"/>
            <a:ext cx="2700000" cy="148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35100" rtlCol="0" anchor="ctr"/>
          <a:lstStyle/>
          <a:p>
            <a:pPr defTabSz="685800">
              <a:buClrTx/>
            </a:pP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assert(</a:t>
            </a:r>
            <a:r>
              <a:rPr lang="en-HK" sz="675" kern="1200" dirty="0" err="1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hashPrevBlock</a:t>
            </a: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== </a:t>
            </a:r>
            <a:r>
              <a:rPr lang="en-HK" sz="675" kern="1200" dirty="0" err="1">
                <a:solidFill>
                  <a:prstClr val="black"/>
                </a:solidFill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view.GetBestBlock</a:t>
            </a: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());</a:t>
            </a:r>
          </a:p>
        </p:txBody>
      </p:sp>
      <p:cxnSp>
        <p:nvCxnSpPr>
          <p:cNvPr id="48" name="Curved Connector 47">
            <a:extLst>
              <a:ext uri="{FF2B5EF4-FFF2-40B4-BE49-F238E27FC236}">
                <a16:creationId xmlns:a16="http://schemas.microsoft.com/office/drawing/2014/main" id="{1CCE6188-B00E-E846-7015-E7CDF2381279}"/>
              </a:ext>
            </a:extLst>
          </p:cNvPr>
          <p:cNvCxnSpPr>
            <a:cxnSpLocks/>
          </p:cNvCxnSpPr>
          <p:nvPr/>
        </p:nvCxnSpPr>
        <p:spPr>
          <a:xfrm rot="16200000" flipH="1">
            <a:off x="4172170" y="127960"/>
            <a:ext cx="9525" cy="4662167"/>
          </a:xfrm>
          <a:prstGeom prst="curvedConnector3">
            <a:avLst>
              <a:gd name="adj1" fmla="val 6070740"/>
            </a:avLst>
          </a:prstGeom>
          <a:ln w="19050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Graphic 49" descr="Badge 1 with solid fill">
            <a:extLst>
              <a:ext uri="{FF2B5EF4-FFF2-40B4-BE49-F238E27FC236}">
                <a16:creationId xmlns:a16="http://schemas.microsoft.com/office/drawing/2014/main" id="{9E0F0D21-9BAF-3351-6251-F5EAB5F7B8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83948" y="2988845"/>
            <a:ext cx="216000" cy="2160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0E9723A7-4F3E-33B2-0D75-2A52382C591A}"/>
              </a:ext>
            </a:extLst>
          </p:cNvPr>
          <p:cNvSpPr txBox="1"/>
          <p:nvPr/>
        </p:nvSpPr>
        <p:spPr>
          <a:xfrm>
            <a:off x="4932013" y="2985435"/>
            <a:ext cx="23615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Leverage</a:t>
            </a:r>
            <a:r>
              <a:rPr lang="en-US" sz="900" kern="1200" dirty="0">
                <a:solidFill>
                  <a:prstClr val="black"/>
                </a:solidFill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 git grep </a:t>
            </a:r>
            <a:r>
              <a:rPr lang="en-US" sz="9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 find </a:t>
            </a:r>
            <a:r>
              <a:rPr lang="en-US" sz="900" kern="1200" dirty="0" err="1">
                <a:solidFill>
                  <a:prstClr val="black"/>
                </a:solidFill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ks</a:t>
            </a:r>
            <a:r>
              <a:rPr lang="en-US" sz="9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target repo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3BF0470-3C61-EC5D-5E62-102990617860}"/>
              </a:ext>
            </a:extLst>
          </p:cNvPr>
          <p:cNvSpPr/>
          <p:nvPr/>
        </p:nvSpPr>
        <p:spPr>
          <a:xfrm>
            <a:off x="5175414" y="1971201"/>
            <a:ext cx="3699000" cy="1485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35100" rtlCol="0" anchor="ctr"/>
          <a:lstStyle/>
          <a:p>
            <a:pPr defTabSz="685800">
              <a:buClrTx/>
            </a:pPr>
            <a:r>
              <a:rPr lang="en-HK" sz="675" kern="1200" dirty="0" err="1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AssertLockHeld</a:t>
            </a: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HK" sz="675" kern="1200" dirty="0" err="1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cs_main</a:t>
            </a: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  <a:endParaRPr lang="en-US" sz="675" kern="1200" dirty="0">
              <a:solidFill>
                <a:sysClr val="windowText" lastClr="00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2719FB8-0AAA-4741-A988-05B45CC0AA4B}"/>
              </a:ext>
            </a:extLst>
          </p:cNvPr>
          <p:cNvSpPr/>
          <p:nvPr/>
        </p:nvSpPr>
        <p:spPr>
          <a:xfrm>
            <a:off x="5175206" y="2317192"/>
            <a:ext cx="3699000" cy="1485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35100" rtlCol="0" anchor="ctr"/>
          <a:lstStyle/>
          <a:p>
            <a:pPr defTabSz="685800">
              <a:buClrTx/>
            </a:pP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int64_t </a:t>
            </a:r>
            <a:r>
              <a:rPr lang="en-HK" sz="675" kern="1200" dirty="0" err="1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nTimeStart</a:t>
            </a: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HK" sz="675" kern="1200" dirty="0" err="1">
                <a:solidFill>
                  <a:prstClr val="black"/>
                </a:solidFill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GetTimeMicros</a:t>
            </a: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  <a:endParaRPr lang="en-US" sz="675" kern="1200" dirty="0">
              <a:solidFill>
                <a:sysClr val="windowText" lastClr="00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F0959AF-9184-D8CA-71D4-791B3B3CD4DF}"/>
              </a:ext>
            </a:extLst>
          </p:cNvPr>
          <p:cNvSpPr/>
          <p:nvPr/>
        </p:nvSpPr>
        <p:spPr>
          <a:xfrm>
            <a:off x="5175206" y="3598301"/>
            <a:ext cx="3699000" cy="1485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35100" rtlCol="0" anchor="ctr"/>
          <a:lstStyle/>
          <a:p>
            <a:pPr defTabSz="685800">
              <a:buClrTx/>
            </a:pPr>
            <a:r>
              <a:rPr lang="en-US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 error("%s: Consensus::</a:t>
            </a:r>
            <a:r>
              <a:rPr lang="en-HK" sz="675" kern="1200" dirty="0" err="1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CheckBlock</a:t>
            </a: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%s", __</a:t>
            </a:r>
            <a:r>
              <a:rPr lang="en-HK" sz="675" kern="1200" dirty="0" err="1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func</a:t>
            </a: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__, ...);</a:t>
            </a:r>
            <a:endParaRPr lang="en-US" sz="675" kern="1200" dirty="0">
              <a:solidFill>
                <a:sysClr val="windowText" lastClr="00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7EB0E37-0903-2F47-643F-41A4D3B6620C}"/>
              </a:ext>
            </a:extLst>
          </p:cNvPr>
          <p:cNvSpPr/>
          <p:nvPr/>
        </p:nvSpPr>
        <p:spPr>
          <a:xfrm>
            <a:off x="5173993" y="4260787"/>
            <a:ext cx="3699000" cy="1485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35100" rtlCol="0" anchor="ctr"/>
          <a:lstStyle/>
          <a:p>
            <a:pPr defTabSz="685800">
              <a:buClrTx/>
            </a:pP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if (</a:t>
            </a:r>
            <a:r>
              <a:rPr lang="en-HK" sz="675" kern="12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!</a:t>
            </a:r>
            <a:r>
              <a:rPr lang="en-HK" sz="675" kern="1200" dirty="0" err="1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fJustCheck</a:t>
            </a: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endParaRPr lang="en-US" sz="675" kern="1200" dirty="0">
              <a:solidFill>
                <a:sysClr val="windowText" lastClr="00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E2FB85D9-A4D8-0F56-0A7B-76FE8B956558}"/>
              </a:ext>
            </a:extLst>
          </p:cNvPr>
          <p:cNvSpPr/>
          <p:nvPr/>
        </p:nvSpPr>
        <p:spPr>
          <a:xfrm>
            <a:off x="5173993" y="2148561"/>
            <a:ext cx="3699000" cy="14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35100" rtlCol="0" anchor="ctr"/>
          <a:lstStyle/>
          <a:p>
            <a:pPr defTabSz="685800">
              <a:buClrTx/>
            </a:pPr>
            <a:r>
              <a:rPr lang="en-HK" sz="675" kern="1200" dirty="0" err="1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Consensus::Params&amp; consensus = Params().</a:t>
            </a:r>
            <a:r>
              <a:rPr lang="en-HK" sz="675" kern="1200" dirty="0" err="1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GetConsensus</a:t>
            </a: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HK" sz="675" kern="1200" dirty="0" err="1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pindex</a:t>
            </a: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-&gt;</a:t>
            </a:r>
            <a:r>
              <a:rPr lang="en-HK" sz="675" kern="1200" dirty="0" err="1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nHeight</a:t>
            </a: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  <a:endParaRPr lang="en-US" sz="675" kern="1200" dirty="0">
              <a:solidFill>
                <a:sysClr val="windowText" lastClr="00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D080D035-7DFB-E6C7-1F37-42B82321FBF5}"/>
              </a:ext>
            </a:extLst>
          </p:cNvPr>
          <p:cNvSpPr/>
          <p:nvPr/>
        </p:nvSpPr>
        <p:spPr>
          <a:xfrm>
            <a:off x="5173993" y="3762110"/>
            <a:ext cx="3699000" cy="14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35100" rtlCol="0" anchor="ctr"/>
          <a:lstStyle/>
          <a:p>
            <a:pPr defTabSz="685800">
              <a:buClrTx/>
            </a:pP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uint256 </a:t>
            </a:r>
            <a:r>
              <a:rPr lang="en-HK" sz="675" kern="1200" dirty="0" err="1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hashPrevBlock</a:t>
            </a: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HK" sz="675" kern="1200" dirty="0" err="1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pindex</a:t>
            </a: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-&gt;</a:t>
            </a:r>
            <a:r>
              <a:rPr lang="en-HK" sz="675" kern="1200" dirty="0" err="1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pprev</a:t>
            </a: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== NULL ? uint256() : ...;</a:t>
            </a:r>
            <a:endParaRPr lang="en-US" sz="675" kern="1200" dirty="0">
              <a:solidFill>
                <a:sysClr val="windowText" lastClr="00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08926FE-C82B-28BD-A81A-F62A920DA333}"/>
              </a:ext>
            </a:extLst>
          </p:cNvPr>
          <p:cNvSpPr/>
          <p:nvPr/>
        </p:nvSpPr>
        <p:spPr>
          <a:xfrm>
            <a:off x="5173993" y="3927023"/>
            <a:ext cx="3699000" cy="14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35100" rtlCol="0" anchor="ctr"/>
          <a:lstStyle/>
          <a:p>
            <a:pPr defTabSz="685800">
              <a:buClrTx/>
            </a:pP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assert(</a:t>
            </a:r>
            <a:r>
              <a:rPr lang="en-HK" sz="675" kern="1200" dirty="0" err="1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hashPrevBlock</a:t>
            </a: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== </a:t>
            </a:r>
            <a:r>
              <a:rPr lang="en-HK" sz="675" kern="1200" dirty="0" err="1">
                <a:solidFill>
                  <a:prstClr val="black"/>
                </a:solidFill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view.GetBestBlock</a:t>
            </a: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());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B6F341F4-4F0E-789B-3DBE-07F8616B71AB}"/>
              </a:ext>
            </a:extLst>
          </p:cNvPr>
          <p:cNvSpPr/>
          <p:nvPr/>
        </p:nvSpPr>
        <p:spPr>
          <a:xfrm>
            <a:off x="5173993" y="4093623"/>
            <a:ext cx="3699000" cy="14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35100" rtlCol="0" anchor="ctr"/>
          <a:lstStyle/>
          <a:p>
            <a:pPr defTabSz="685800">
              <a:buClrTx/>
            </a:pP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if (</a:t>
            </a:r>
            <a:r>
              <a:rPr lang="en-HK" sz="675" kern="1200" dirty="0" err="1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block.GetHash</a:t>
            </a: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 == Params().</a:t>
            </a:r>
            <a:r>
              <a:rPr lang="en-HK" sz="675" kern="1200" dirty="0" err="1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GetConsensus</a:t>
            </a: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(0).</a:t>
            </a:r>
            <a:r>
              <a:rPr lang="en-HK" sz="675" kern="1200" dirty="0" err="1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hashGenesisBlock</a:t>
            </a: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 {</a:t>
            </a:r>
          </a:p>
        </p:txBody>
      </p:sp>
      <p:sp>
        <p:nvSpPr>
          <p:cNvPr id="86" name="Right Brace 85">
            <a:extLst>
              <a:ext uri="{FF2B5EF4-FFF2-40B4-BE49-F238E27FC236}">
                <a16:creationId xmlns:a16="http://schemas.microsoft.com/office/drawing/2014/main" id="{2DE70756-474E-D535-DE4A-4C931C91A568}"/>
              </a:ext>
            </a:extLst>
          </p:cNvPr>
          <p:cNvSpPr/>
          <p:nvPr/>
        </p:nvSpPr>
        <p:spPr>
          <a:xfrm>
            <a:off x="4688376" y="3641210"/>
            <a:ext cx="118800" cy="692843"/>
          </a:xfrm>
          <a:prstGeom prst="rightBrace">
            <a:avLst>
              <a:gd name="adj1" fmla="val 34735"/>
              <a:gd name="adj2" fmla="val 50000"/>
            </a:avLst>
          </a:prstGeom>
          <a:ln w="19050" cap="flat"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56655"/>
                      <a:gd name="connsiteY0" fmla="*/ 0 h 923791"/>
                      <a:gd name="connsiteX1" fmla="*/ 78328 w 156655"/>
                      <a:gd name="connsiteY1" fmla="*/ 2 h 923791"/>
                      <a:gd name="connsiteX2" fmla="*/ 78328 w 156655"/>
                      <a:gd name="connsiteY2" fmla="*/ 461894 h 923791"/>
                      <a:gd name="connsiteX3" fmla="*/ 156656 w 156655"/>
                      <a:gd name="connsiteY3" fmla="*/ 461896 h 923791"/>
                      <a:gd name="connsiteX4" fmla="*/ 78328 w 156655"/>
                      <a:gd name="connsiteY4" fmla="*/ 461898 h 923791"/>
                      <a:gd name="connsiteX5" fmla="*/ 78328 w 156655"/>
                      <a:gd name="connsiteY5" fmla="*/ 923789 h 923791"/>
                      <a:gd name="connsiteX6" fmla="*/ 0 w 156655"/>
                      <a:gd name="connsiteY6" fmla="*/ 923791 h 923791"/>
                      <a:gd name="connsiteX7" fmla="*/ 0 w 156655"/>
                      <a:gd name="connsiteY7" fmla="*/ 0 h 923791"/>
                      <a:gd name="connsiteX0" fmla="*/ 0 w 156655"/>
                      <a:gd name="connsiteY0" fmla="*/ 0 h 923791"/>
                      <a:gd name="connsiteX1" fmla="*/ 78328 w 156655"/>
                      <a:gd name="connsiteY1" fmla="*/ 2 h 923791"/>
                      <a:gd name="connsiteX2" fmla="*/ 78328 w 156655"/>
                      <a:gd name="connsiteY2" fmla="*/ 461894 h 923791"/>
                      <a:gd name="connsiteX3" fmla="*/ 156656 w 156655"/>
                      <a:gd name="connsiteY3" fmla="*/ 461896 h 923791"/>
                      <a:gd name="connsiteX4" fmla="*/ 78328 w 156655"/>
                      <a:gd name="connsiteY4" fmla="*/ 461898 h 923791"/>
                      <a:gd name="connsiteX5" fmla="*/ 78328 w 156655"/>
                      <a:gd name="connsiteY5" fmla="*/ 923789 h 923791"/>
                      <a:gd name="connsiteX6" fmla="*/ 0 w 156655"/>
                      <a:gd name="connsiteY6" fmla="*/ 923791 h 923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6655" h="923791" stroke="0" extrusionOk="0">
                        <a:moveTo>
                          <a:pt x="0" y="0"/>
                        </a:moveTo>
                        <a:cubicBezTo>
                          <a:pt x="28879" y="4754"/>
                          <a:pt x="59843" y="-5244"/>
                          <a:pt x="78328" y="2"/>
                        </a:cubicBezTo>
                        <a:cubicBezTo>
                          <a:pt x="119669" y="125613"/>
                          <a:pt x="66843" y="350364"/>
                          <a:pt x="78328" y="461894"/>
                        </a:cubicBezTo>
                        <a:cubicBezTo>
                          <a:pt x="77895" y="462318"/>
                          <a:pt x="112307" y="467919"/>
                          <a:pt x="156656" y="461896"/>
                        </a:cubicBezTo>
                        <a:cubicBezTo>
                          <a:pt x="138559" y="466205"/>
                          <a:pt x="96323" y="468182"/>
                          <a:pt x="78328" y="461898"/>
                        </a:cubicBezTo>
                        <a:cubicBezTo>
                          <a:pt x="37903" y="564935"/>
                          <a:pt x="103768" y="865081"/>
                          <a:pt x="78328" y="923789"/>
                        </a:cubicBezTo>
                        <a:cubicBezTo>
                          <a:pt x="77295" y="923632"/>
                          <a:pt x="42309" y="924685"/>
                          <a:pt x="0" y="923791"/>
                        </a:cubicBezTo>
                        <a:cubicBezTo>
                          <a:pt x="-52163" y="654301"/>
                          <a:pt x="2496" y="399524"/>
                          <a:pt x="0" y="0"/>
                        </a:cubicBezTo>
                        <a:close/>
                      </a:path>
                      <a:path w="156655" h="923791" fill="none" extrusionOk="0">
                        <a:moveTo>
                          <a:pt x="0" y="0"/>
                        </a:moveTo>
                        <a:cubicBezTo>
                          <a:pt x="9826" y="-3207"/>
                          <a:pt x="68799" y="-3888"/>
                          <a:pt x="78328" y="2"/>
                        </a:cubicBezTo>
                        <a:cubicBezTo>
                          <a:pt x="47134" y="193707"/>
                          <a:pt x="57731" y="310578"/>
                          <a:pt x="78328" y="461894"/>
                        </a:cubicBezTo>
                        <a:cubicBezTo>
                          <a:pt x="81154" y="466102"/>
                          <a:pt x="114055" y="468711"/>
                          <a:pt x="156656" y="461896"/>
                        </a:cubicBezTo>
                        <a:cubicBezTo>
                          <a:pt x="128532" y="459533"/>
                          <a:pt x="103650" y="455401"/>
                          <a:pt x="78328" y="461898"/>
                        </a:cubicBezTo>
                        <a:cubicBezTo>
                          <a:pt x="114346" y="665556"/>
                          <a:pt x="73647" y="839928"/>
                          <a:pt x="78328" y="923789"/>
                        </a:cubicBezTo>
                        <a:cubicBezTo>
                          <a:pt x="72300" y="924780"/>
                          <a:pt x="41500" y="922577"/>
                          <a:pt x="0" y="923791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7" name="Graphic 86" descr="Badge 3 with solid fill">
            <a:extLst>
              <a:ext uri="{FF2B5EF4-FFF2-40B4-BE49-F238E27FC236}">
                <a16:creationId xmlns:a16="http://schemas.microsoft.com/office/drawing/2014/main" id="{107F9AF9-197C-3D7C-917E-B61FD86B3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85109" y="3894689"/>
            <a:ext cx="216000" cy="216000"/>
          </a:xfrm>
          <a:prstGeom prst="rect">
            <a:avLst/>
          </a:prstGeom>
        </p:spPr>
      </p:pic>
      <p:pic>
        <p:nvPicPr>
          <p:cNvPr id="88" name="Graphic 87" descr="Badge 3 with solid fill">
            <a:extLst>
              <a:ext uri="{FF2B5EF4-FFF2-40B4-BE49-F238E27FC236}">
                <a16:creationId xmlns:a16="http://schemas.microsoft.com/office/drawing/2014/main" id="{39E4D5C0-7F05-DEA5-8DB5-7DB33D3E23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85109" y="2103071"/>
            <a:ext cx="216000" cy="216000"/>
          </a:xfrm>
          <a:prstGeom prst="rect">
            <a:avLst/>
          </a:prstGeom>
        </p:spPr>
      </p:pic>
      <p:sp>
        <p:nvSpPr>
          <p:cNvPr id="89" name="Right Brace 88">
            <a:extLst>
              <a:ext uri="{FF2B5EF4-FFF2-40B4-BE49-F238E27FC236}">
                <a16:creationId xmlns:a16="http://schemas.microsoft.com/office/drawing/2014/main" id="{7259277E-F635-63E7-E162-1FC6CE6E4210}"/>
              </a:ext>
            </a:extLst>
          </p:cNvPr>
          <p:cNvSpPr/>
          <p:nvPr/>
        </p:nvSpPr>
        <p:spPr>
          <a:xfrm rot="10800000">
            <a:off x="4974186" y="3649093"/>
            <a:ext cx="118800" cy="692843"/>
          </a:xfrm>
          <a:prstGeom prst="rightBrace">
            <a:avLst>
              <a:gd name="adj1" fmla="val 34735"/>
              <a:gd name="adj2" fmla="val 50000"/>
            </a:avLst>
          </a:prstGeom>
          <a:ln w="19050" cap="flat"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56655"/>
                      <a:gd name="connsiteY0" fmla="*/ 0 h 923791"/>
                      <a:gd name="connsiteX1" fmla="*/ 78328 w 156655"/>
                      <a:gd name="connsiteY1" fmla="*/ 2 h 923791"/>
                      <a:gd name="connsiteX2" fmla="*/ 78328 w 156655"/>
                      <a:gd name="connsiteY2" fmla="*/ 461894 h 923791"/>
                      <a:gd name="connsiteX3" fmla="*/ 156656 w 156655"/>
                      <a:gd name="connsiteY3" fmla="*/ 461896 h 923791"/>
                      <a:gd name="connsiteX4" fmla="*/ 78328 w 156655"/>
                      <a:gd name="connsiteY4" fmla="*/ 461898 h 923791"/>
                      <a:gd name="connsiteX5" fmla="*/ 78328 w 156655"/>
                      <a:gd name="connsiteY5" fmla="*/ 923789 h 923791"/>
                      <a:gd name="connsiteX6" fmla="*/ 0 w 156655"/>
                      <a:gd name="connsiteY6" fmla="*/ 923791 h 923791"/>
                      <a:gd name="connsiteX7" fmla="*/ 0 w 156655"/>
                      <a:gd name="connsiteY7" fmla="*/ 0 h 923791"/>
                      <a:gd name="connsiteX0" fmla="*/ 0 w 156655"/>
                      <a:gd name="connsiteY0" fmla="*/ 0 h 923791"/>
                      <a:gd name="connsiteX1" fmla="*/ 78328 w 156655"/>
                      <a:gd name="connsiteY1" fmla="*/ 2 h 923791"/>
                      <a:gd name="connsiteX2" fmla="*/ 78328 w 156655"/>
                      <a:gd name="connsiteY2" fmla="*/ 461894 h 923791"/>
                      <a:gd name="connsiteX3" fmla="*/ 156656 w 156655"/>
                      <a:gd name="connsiteY3" fmla="*/ 461896 h 923791"/>
                      <a:gd name="connsiteX4" fmla="*/ 78328 w 156655"/>
                      <a:gd name="connsiteY4" fmla="*/ 461898 h 923791"/>
                      <a:gd name="connsiteX5" fmla="*/ 78328 w 156655"/>
                      <a:gd name="connsiteY5" fmla="*/ 923789 h 923791"/>
                      <a:gd name="connsiteX6" fmla="*/ 0 w 156655"/>
                      <a:gd name="connsiteY6" fmla="*/ 923791 h 923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6655" h="923791" stroke="0" extrusionOk="0">
                        <a:moveTo>
                          <a:pt x="0" y="0"/>
                        </a:moveTo>
                        <a:cubicBezTo>
                          <a:pt x="28879" y="4754"/>
                          <a:pt x="59843" y="-5244"/>
                          <a:pt x="78328" y="2"/>
                        </a:cubicBezTo>
                        <a:cubicBezTo>
                          <a:pt x="119669" y="125613"/>
                          <a:pt x="66843" y="350364"/>
                          <a:pt x="78328" y="461894"/>
                        </a:cubicBezTo>
                        <a:cubicBezTo>
                          <a:pt x="77895" y="462318"/>
                          <a:pt x="112307" y="467919"/>
                          <a:pt x="156656" y="461896"/>
                        </a:cubicBezTo>
                        <a:cubicBezTo>
                          <a:pt x="138559" y="466205"/>
                          <a:pt x="96323" y="468182"/>
                          <a:pt x="78328" y="461898"/>
                        </a:cubicBezTo>
                        <a:cubicBezTo>
                          <a:pt x="37903" y="564935"/>
                          <a:pt x="103768" y="865081"/>
                          <a:pt x="78328" y="923789"/>
                        </a:cubicBezTo>
                        <a:cubicBezTo>
                          <a:pt x="77295" y="923632"/>
                          <a:pt x="42309" y="924685"/>
                          <a:pt x="0" y="923791"/>
                        </a:cubicBezTo>
                        <a:cubicBezTo>
                          <a:pt x="-52163" y="654301"/>
                          <a:pt x="2496" y="399524"/>
                          <a:pt x="0" y="0"/>
                        </a:cubicBezTo>
                        <a:close/>
                      </a:path>
                      <a:path w="156655" h="923791" fill="none" extrusionOk="0">
                        <a:moveTo>
                          <a:pt x="0" y="0"/>
                        </a:moveTo>
                        <a:cubicBezTo>
                          <a:pt x="9826" y="-3207"/>
                          <a:pt x="68799" y="-3888"/>
                          <a:pt x="78328" y="2"/>
                        </a:cubicBezTo>
                        <a:cubicBezTo>
                          <a:pt x="47134" y="193707"/>
                          <a:pt x="57731" y="310578"/>
                          <a:pt x="78328" y="461894"/>
                        </a:cubicBezTo>
                        <a:cubicBezTo>
                          <a:pt x="81154" y="466102"/>
                          <a:pt x="114055" y="468711"/>
                          <a:pt x="156656" y="461896"/>
                        </a:cubicBezTo>
                        <a:cubicBezTo>
                          <a:pt x="128532" y="459533"/>
                          <a:pt x="103650" y="455401"/>
                          <a:pt x="78328" y="461898"/>
                        </a:cubicBezTo>
                        <a:cubicBezTo>
                          <a:pt x="114346" y="665556"/>
                          <a:pt x="73647" y="839928"/>
                          <a:pt x="78328" y="923789"/>
                        </a:cubicBezTo>
                        <a:cubicBezTo>
                          <a:pt x="72300" y="924780"/>
                          <a:pt x="41500" y="922577"/>
                          <a:pt x="0" y="923791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0" name="Right Brace 89">
            <a:extLst>
              <a:ext uri="{FF2B5EF4-FFF2-40B4-BE49-F238E27FC236}">
                <a16:creationId xmlns:a16="http://schemas.microsoft.com/office/drawing/2014/main" id="{CD6DCC6A-278B-4E0F-2E96-F54626BEC90F}"/>
              </a:ext>
            </a:extLst>
          </p:cNvPr>
          <p:cNvSpPr/>
          <p:nvPr/>
        </p:nvSpPr>
        <p:spPr>
          <a:xfrm rot="10800000">
            <a:off x="4973222" y="2043179"/>
            <a:ext cx="118800" cy="351000"/>
          </a:xfrm>
          <a:prstGeom prst="rightBrace">
            <a:avLst>
              <a:gd name="adj1" fmla="val 34735"/>
              <a:gd name="adj2" fmla="val 50000"/>
            </a:avLst>
          </a:prstGeom>
          <a:ln w="19050" cap="flat"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56655"/>
                      <a:gd name="connsiteY0" fmla="*/ 0 h 923791"/>
                      <a:gd name="connsiteX1" fmla="*/ 78328 w 156655"/>
                      <a:gd name="connsiteY1" fmla="*/ 2 h 923791"/>
                      <a:gd name="connsiteX2" fmla="*/ 78328 w 156655"/>
                      <a:gd name="connsiteY2" fmla="*/ 461894 h 923791"/>
                      <a:gd name="connsiteX3" fmla="*/ 156656 w 156655"/>
                      <a:gd name="connsiteY3" fmla="*/ 461896 h 923791"/>
                      <a:gd name="connsiteX4" fmla="*/ 78328 w 156655"/>
                      <a:gd name="connsiteY4" fmla="*/ 461898 h 923791"/>
                      <a:gd name="connsiteX5" fmla="*/ 78328 w 156655"/>
                      <a:gd name="connsiteY5" fmla="*/ 923789 h 923791"/>
                      <a:gd name="connsiteX6" fmla="*/ 0 w 156655"/>
                      <a:gd name="connsiteY6" fmla="*/ 923791 h 923791"/>
                      <a:gd name="connsiteX7" fmla="*/ 0 w 156655"/>
                      <a:gd name="connsiteY7" fmla="*/ 0 h 923791"/>
                      <a:gd name="connsiteX0" fmla="*/ 0 w 156655"/>
                      <a:gd name="connsiteY0" fmla="*/ 0 h 923791"/>
                      <a:gd name="connsiteX1" fmla="*/ 78328 w 156655"/>
                      <a:gd name="connsiteY1" fmla="*/ 2 h 923791"/>
                      <a:gd name="connsiteX2" fmla="*/ 78328 w 156655"/>
                      <a:gd name="connsiteY2" fmla="*/ 461894 h 923791"/>
                      <a:gd name="connsiteX3" fmla="*/ 156656 w 156655"/>
                      <a:gd name="connsiteY3" fmla="*/ 461896 h 923791"/>
                      <a:gd name="connsiteX4" fmla="*/ 78328 w 156655"/>
                      <a:gd name="connsiteY4" fmla="*/ 461898 h 923791"/>
                      <a:gd name="connsiteX5" fmla="*/ 78328 w 156655"/>
                      <a:gd name="connsiteY5" fmla="*/ 923789 h 923791"/>
                      <a:gd name="connsiteX6" fmla="*/ 0 w 156655"/>
                      <a:gd name="connsiteY6" fmla="*/ 923791 h 923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6655" h="923791" stroke="0" extrusionOk="0">
                        <a:moveTo>
                          <a:pt x="0" y="0"/>
                        </a:moveTo>
                        <a:cubicBezTo>
                          <a:pt x="28879" y="4754"/>
                          <a:pt x="59843" y="-5244"/>
                          <a:pt x="78328" y="2"/>
                        </a:cubicBezTo>
                        <a:cubicBezTo>
                          <a:pt x="119669" y="125613"/>
                          <a:pt x="66843" y="350364"/>
                          <a:pt x="78328" y="461894"/>
                        </a:cubicBezTo>
                        <a:cubicBezTo>
                          <a:pt x="77895" y="462318"/>
                          <a:pt x="112307" y="467919"/>
                          <a:pt x="156656" y="461896"/>
                        </a:cubicBezTo>
                        <a:cubicBezTo>
                          <a:pt x="138559" y="466205"/>
                          <a:pt x="96323" y="468182"/>
                          <a:pt x="78328" y="461898"/>
                        </a:cubicBezTo>
                        <a:cubicBezTo>
                          <a:pt x="37903" y="564935"/>
                          <a:pt x="103768" y="865081"/>
                          <a:pt x="78328" y="923789"/>
                        </a:cubicBezTo>
                        <a:cubicBezTo>
                          <a:pt x="77295" y="923632"/>
                          <a:pt x="42309" y="924685"/>
                          <a:pt x="0" y="923791"/>
                        </a:cubicBezTo>
                        <a:cubicBezTo>
                          <a:pt x="-52163" y="654301"/>
                          <a:pt x="2496" y="399524"/>
                          <a:pt x="0" y="0"/>
                        </a:cubicBezTo>
                        <a:close/>
                      </a:path>
                      <a:path w="156655" h="923791" fill="none" extrusionOk="0">
                        <a:moveTo>
                          <a:pt x="0" y="0"/>
                        </a:moveTo>
                        <a:cubicBezTo>
                          <a:pt x="9826" y="-3207"/>
                          <a:pt x="68799" y="-3888"/>
                          <a:pt x="78328" y="2"/>
                        </a:cubicBezTo>
                        <a:cubicBezTo>
                          <a:pt x="47134" y="193707"/>
                          <a:pt x="57731" y="310578"/>
                          <a:pt x="78328" y="461894"/>
                        </a:cubicBezTo>
                        <a:cubicBezTo>
                          <a:pt x="81154" y="466102"/>
                          <a:pt x="114055" y="468711"/>
                          <a:pt x="156656" y="461896"/>
                        </a:cubicBezTo>
                        <a:cubicBezTo>
                          <a:pt x="128532" y="459533"/>
                          <a:pt x="103650" y="455401"/>
                          <a:pt x="78328" y="461898"/>
                        </a:cubicBezTo>
                        <a:cubicBezTo>
                          <a:pt x="114346" y="665556"/>
                          <a:pt x="73647" y="839928"/>
                          <a:pt x="78328" y="923789"/>
                        </a:cubicBezTo>
                        <a:cubicBezTo>
                          <a:pt x="72300" y="924780"/>
                          <a:pt x="41500" y="922577"/>
                          <a:pt x="0" y="923791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1" name="Right Brace 90">
            <a:extLst>
              <a:ext uri="{FF2B5EF4-FFF2-40B4-BE49-F238E27FC236}">
                <a16:creationId xmlns:a16="http://schemas.microsoft.com/office/drawing/2014/main" id="{1617FB8C-4F60-3468-6EA0-24A3BEC7E478}"/>
              </a:ext>
            </a:extLst>
          </p:cNvPr>
          <p:cNvSpPr/>
          <p:nvPr/>
        </p:nvSpPr>
        <p:spPr>
          <a:xfrm>
            <a:off x="4683940" y="1698418"/>
            <a:ext cx="118800" cy="692843"/>
          </a:xfrm>
          <a:prstGeom prst="rightBrace">
            <a:avLst>
              <a:gd name="adj1" fmla="val 34735"/>
              <a:gd name="adj2" fmla="val 74039"/>
            </a:avLst>
          </a:prstGeom>
          <a:ln w="19050" cap="flat"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56655"/>
                      <a:gd name="connsiteY0" fmla="*/ 0 h 923791"/>
                      <a:gd name="connsiteX1" fmla="*/ 78328 w 156655"/>
                      <a:gd name="connsiteY1" fmla="*/ 2 h 923791"/>
                      <a:gd name="connsiteX2" fmla="*/ 78328 w 156655"/>
                      <a:gd name="connsiteY2" fmla="*/ 461894 h 923791"/>
                      <a:gd name="connsiteX3" fmla="*/ 156656 w 156655"/>
                      <a:gd name="connsiteY3" fmla="*/ 461896 h 923791"/>
                      <a:gd name="connsiteX4" fmla="*/ 78328 w 156655"/>
                      <a:gd name="connsiteY4" fmla="*/ 461898 h 923791"/>
                      <a:gd name="connsiteX5" fmla="*/ 78328 w 156655"/>
                      <a:gd name="connsiteY5" fmla="*/ 923789 h 923791"/>
                      <a:gd name="connsiteX6" fmla="*/ 0 w 156655"/>
                      <a:gd name="connsiteY6" fmla="*/ 923791 h 923791"/>
                      <a:gd name="connsiteX7" fmla="*/ 0 w 156655"/>
                      <a:gd name="connsiteY7" fmla="*/ 0 h 923791"/>
                      <a:gd name="connsiteX0" fmla="*/ 0 w 156655"/>
                      <a:gd name="connsiteY0" fmla="*/ 0 h 923791"/>
                      <a:gd name="connsiteX1" fmla="*/ 78328 w 156655"/>
                      <a:gd name="connsiteY1" fmla="*/ 2 h 923791"/>
                      <a:gd name="connsiteX2" fmla="*/ 78328 w 156655"/>
                      <a:gd name="connsiteY2" fmla="*/ 461894 h 923791"/>
                      <a:gd name="connsiteX3" fmla="*/ 156656 w 156655"/>
                      <a:gd name="connsiteY3" fmla="*/ 461896 h 923791"/>
                      <a:gd name="connsiteX4" fmla="*/ 78328 w 156655"/>
                      <a:gd name="connsiteY4" fmla="*/ 461898 h 923791"/>
                      <a:gd name="connsiteX5" fmla="*/ 78328 w 156655"/>
                      <a:gd name="connsiteY5" fmla="*/ 923789 h 923791"/>
                      <a:gd name="connsiteX6" fmla="*/ 0 w 156655"/>
                      <a:gd name="connsiteY6" fmla="*/ 923791 h 923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6655" h="923791" stroke="0" extrusionOk="0">
                        <a:moveTo>
                          <a:pt x="0" y="0"/>
                        </a:moveTo>
                        <a:cubicBezTo>
                          <a:pt x="28879" y="4754"/>
                          <a:pt x="59843" y="-5244"/>
                          <a:pt x="78328" y="2"/>
                        </a:cubicBezTo>
                        <a:cubicBezTo>
                          <a:pt x="119669" y="125613"/>
                          <a:pt x="66843" y="350364"/>
                          <a:pt x="78328" y="461894"/>
                        </a:cubicBezTo>
                        <a:cubicBezTo>
                          <a:pt x="77895" y="462318"/>
                          <a:pt x="112307" y="467919"/>
                          <a:pt x="156656" y="461896"/>
                        </a:cubicBezTo>
                        <a:cubicBezTo>
                          <a:pt x="138559" y="466205"/>
                          <a:pt x="96323" y="468182"/>
                          <a:pt x="78328" y="461898"/>
                        </a:cubicBezTo>
                        <a:cubicBezTo>
                          <a:pt x="37903" y="564935"/>
                          <a:pt x="103768" y="865081"/>
                          <a:pt x="78328" y="923789"/>
                        </a:cubicBezTo>
                        <a:cubicBezTo>
                          <a:pt x="77295" y="923632"/>
                          <a:pt x="42309" y="924685"/>
                          <a:pt x="0" y="923791"/>
                        </a:cubicBezTo>
                        <a:cubicBezTo>
                          <a:pt x="-52163" y="654301"/>
                          <a:pt x="2496" y="399524"/>
                          <a:pt x="0" y="0"/>
                        </a:cubicBezTo>
                        <a:close/>
                      </a:path>
                      <a:path w="156655" h="923791" fill="none" extrusionOk="0">
                        <a:moveTo>
                          <a:pt x="0" y="0"/>
                        </a:moveTo>
                        <a:cubicBezTo>
                          <a:pt x="9826" y="-3207"/>
                          <a:pt x="68799" y="-3888"/>
                          <a:pt x="78328" y="2"/>
                        </a:cubicBezTo>
                        <a:cubicBezTo>
                          <a:pt x="47134" y="193707"/>
                          <a:pt x="57731" y="310578"/>
                          <a:pt x="78328" y="461894"/>
                        </a:cubicBezTo>
                        <a:cubicBezTo>
                          <a:pt x="81154" y="466102"/>
                          <a:pt x="114055" y="468711"/>
                          <a:pt x="156656" y="461896"/>
                        </a:cubicBezTo>
                        <a:cubicBezTo>
                          <a:pt x="128532" y="459533"/>
                          <a:pt x="103650" y="455401"/>
                          <a:pt x="78328" y="461898"/>
                        </a:cubicBezTo>
                        <a:cubicBezTo>
                          <a:pt x="114346" y="665556"/>
                          <a:pt x="73647" y="839928"/>
                          <a:pt x="78328" y="923789"/>
                        </a:cubicBezTo>
                        <a:cubicBezTo>
                          <a:pt x="72300" y="924780"/>
                          <a:pt x="41500" y="922577"/>
                          <a:pt x="0" y="923791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8" name="Up Arrow 57">
            <a:extLst>
              <a:ext uri="{FF2B5EF4-FFF2-40B4-BE49-F238E27FC236}">
                <a16:creationId xmlns:a16="http://schemas.microsoft.com/office/drawing/2014/main" id="{BE8577CC-82C9-431D-109C-3270849AA79B}"/>
              </a:ext>
            </a:extLst>
          </p:cNvPr>
          <p:cNvSpPr/>
          <p:nvPr/>
        </p:nvSpPr>
        <p:spPr>
          <a:xfrm>
            <a:off x="7555951" y="3679604"/>
            <a:ext cx="123468" cy="28301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9" name="Up Arrow 58">
            <a:extLst>
              <a:ext uri="{FF2B5EF4-FFF2-40B4-BE49-F238E27FC236}">
                <a16:creationId xmlns:a16="http://schemas.microsoft.com/office/drawing/2014/main" id="{3327EFD8-8EB1-CB21-7890-A67F0E6CFF26}"/>
              </a:ext>
            </a:extLst>
          </p:cNvPr>
          <p:cNvSpPr/>
          <p:nvPr/>
        </p:nvSpPr>
        <p:spPr>
          <a:xfrm rot="10800000">
            <a:off x="7555951" y="4035749"/>
            <a:ext cx="123468" cy="28301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0" name="Up Arrow 59">
            <a:extLst>
              <a:ext uri="{FF2B5EF4-FFF2-40B4-BE49-F238E27FC236}">
                <a16:creationId xmlns:a16="http://schemas.microsoft.com/office/drawing/2014/main" id="{16207BD8-8A46-EB54-F534-4A211A5C567B}"/>
              </a:ext>
            </a:extLst>
          </p:cNvPr>
          <p:cNvSpPr/>
          <p:nvPr/>
        </p:nvSpPr>
        <p:spPr>
          <a:xfrm>
            <a:off x="7551777" y="2042686"/>
            <a:ext cx="127642" cy="37799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1" name="Graphic 60" descr="Badge with solid fill">
            <a:extLst>
              <a:ext uri="{FF2B5EF4-FFF2-40B4-BE49-F238E27FC236}">
                <a16:creationId xmlns:a16="http://schemas.microsoft.com/office/drawing/2014/main" id="{BC381F77-761B-9098-984B-76AD9CA78D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69852" y="3888073"/>
            <a:ext cx="216000" cy="21600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98518C14-87E5-C172-B27F-72FE5DB6CA58}"/>
              </a:ext>
            </a:extLst>
          </p:cNvPr>
          <p:cNvSpPr txBox="1"/>
          <p:nvPr/>
        </p:nvSpPr>
        <p:spPr>
          <a:xfrm>
            <a:off x="6581538" y="2480190"/>
            <a:ext cx="24320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Determine the boundary </a:t>
            </a:r>
            <a:r>
              <a:rPr lang="en-US" sz="900" kern="1200" dirty="0">
                <a:solidFill>
                  <a:prstClr val="black"/>
                </a:solidFill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ss</a:t>
            </a:r>
            <a:r>
              <a:rPr lang="en-US" sz="9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</a:t>
            </a:r>
            <a:r>
              <a:rPr lang="en-US" sz="900" kern="1200" dirty="0">
                <a:solidFill>
                  <a:prstClr val="black"/>
                </a:solidFill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es</a:t>
            </a:r>
            <a:r>
              <a:rPr lang="en-US" sz="9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by similarity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A8FEFE-551C-F7A8-2BB9-45D56D4846D4}"/>
              </a:ext>
            </a:extLst>
          </p:cNvPr>
          <p:cNvSpPr txBox="1"/>
          <p:nvPr/>
        </p:nvSpPr>
        <p:spPr>
          <a:xfrm>
            <a:off x="3741422" y="1599884"/>
            <a:ext cx="941284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85800">
              <a:buClrTx/>
            </a:pPr>
            <a:r>
              <a:rPr lang="en-US" sz="7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start statement (</a:t>
            </a:r>
            <a:r>
              <a:rPr lang="en-US" sz="750" kern="1200" dirty="0">
                <a:solidFill>
                  <a:prstClr val="black"/>
                </a:solidFill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ss</a:t>
            </a:r>
            <a:r>
              <a:rPr lang="en-US" sz="7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5857D0-9227-E1AD-09FE-3E96F3159897}"/>
              </a:ext>
            </a:extLst>
          </p:cNvPr>
          <p:cNvSpPr txBox="1"/>
          <p:nvPr/>
        </p:nvSpPr>
        <p:spPr>
          <a:xfrm>
            <a:off x="3741422" y="3552126"/>
            <a:ext cx="941284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85800">
              <a:buClrTx/>
            </a:pPr>
            <a:r>
              <a:rPr lang="en-US" sz="7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start statement (</a:t>
            </a:r>
            <a:r>
              <a:rPr lang="en-US" sz="750" kern="1200" dirty="0">
                <a:solidFill>
                  <a:prstClr val="black"/>
                </a:solidFill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ss</a:t>
            </a:r>
            <a:r>
              <a:rPr lang="en-US" sz="7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14F0B6-73CE-B942-07EA-DBF1A839FBF7}"/>
              </a:ext>
            </a:extLst>
          </p:cNvPr>
          <p:cNvSpPr txBox="1"/>
          <p:nvPr/>
        </p:nvSpPr>
        <p:spPr>
          <a:xfrm>
            <a:off x="2923090" y="2296329"/>
            <a:ext cx="1766830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85800">
              <a:buClrTx/>
            </a:pPr>
            <a:r>
              <a:rPr lang="en-US" sz="7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end statement (</a:t>
            </a:r>
            <a:r>
              <a:rPr lang="en-US" sz="750" kern="1200" dirty="0">
                <a:solidFill>
                  <a:prstClr val="black"/>
                </a:solidFill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es</a:t>
            </a:r>
            <a:r>
              <a:rPr lang="en-US" sz="7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&amp; key statement (</a:t>
            </a:r>
            <a:r>
              <a:rPr lang="en-US" sz="750" kern="1200" dirty="0" err="1">
                <a:solidFill>
                  <a:prstClr val="black"/>
                </a:solidFill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ks</a:t>
            </a:r>
            <a:r>
              <a:rPr lang="en-US" sz="7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48950F-4183-6C78-5537-EFAD205BD13D}"/>
              </a:ext>
            </a:extLst>
          </p:cNvPr>
          <p:cNvSpPr txBox="1"/>
          <p:nvPr/>
        </p:nvSpPr>
        <p:spPr>
          <a:xfrm>
            <a:off x="3769907" y="4241720"/>
            <a:ext cx="914033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85800">
              <a:buClrTx/>
            </a:pPr>
            <a:r>
              <a:rPr lang="en-US" sz="7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end statement (</a:t>
            </a:r>
            <a:r>
              <a:rPr lang="en-US" sz="750" kern="1200" dirty="0">
                <a:solidFill>
                  <a:prstClr val="black"/>
                </a:solidFill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es</a:t>
            </a:r>
            <a:r>
              <a:rPr lang="en-US" sz="7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9DDA93-F040-5AF8-A2EE-3559B179116D}"/>
              </a:ext>
            </a:extLst>
          </p:cNvPr>
          <p:cNvSpPr txBox="1"/>
          <p:nvPr/>
        </p:nvSpPr>
        <p:spPr>
          <a:xfrm>
            <a:off x="3769907" y="3897728"/>
            <a:ext cx="914033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85800">
              <a:buClrTx/>
            </a:pPr>
            <a:r>
              <a:rPr lang="en-US" sz="7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key statement (</a:t>
            </a:r>
            <a:r>
              <a:rPr lang="en-US" sz="750" kern="1200" dirty="0" err="1">
                <a:solidFill>
                  <a:prstClr val="black"/>
                </a:solidFill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ks</a:t>
            </a:r>
            <a:r>
              <a:rPr lang="en-US" sz="7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490BEFA-30AC-7831-1C1F-3AEDD8752385}"/>
              </a:ext>
            </a:extLst>
          </p:cNvPr>
          <p:cNvSpPr/>
          <p:nvPr/>
        </p:nvSpPr>
        <p:spPr>
          <a:xfrm>
            <a:off x="5173993" y="2691002"/>
            <a:ext cx="3699000" cy="148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35100" rtlCol="0" anchor="ctr"/>
          <a:lstStyle/>
          <a:p>
            <a:pPr defTabSz="685800">
              <a:buClrTx/>
            </a:pP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if (!</a:t>
            </a:r>
            <a:r>
              <a:rPr lang="en-HK" sz="675" kern="1200" dirty="0" err="1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CheckBlock</a:t>
            </a: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(block, state, !</a:t>
            </a:r>
            <a:r>
              <a:rPr lang="en-HK" sz="675" kern="1200" dirty="0" err="1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fJustCheck</a:t>
            </a: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!</a:t>
            </a:r>
            <a:r>
              <a:rPr lang="en-HK" sz="675" kern="1200" dirty="0" err="1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fJustCheck</a:t>
            </a:r>
            <a:r>
              <a:rPr lang="en-HK" sz="675" kern="1200" dirty="0"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))</a:t>
            </a:r>
            <a:endParaRPr lang="en-US" sz="675" kern="1200" dirty="0">
              <a:solidFill>
                <a:sysClr val="windowText" lastClr="00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62" name="Graphic 61" descr="Badge with solid fill">
            <a:extLst>
              <a:ext uri="{FF2B5EF4-FFF2-40B4-BE49-F238E27FC236}">
                <a16:creationId xmlns:a16="http://schemas.microsoft.com/office/drawing/2014/main" id="{32A51589-7FBB-4A34-E3AC-E23404357C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69852" y="2146311"/>
            <a:ext cx="216000" cy="216000"/>
          </a:xfrm>
          <a:prstGeom prst="rect">
            <a:avLst/>
          </a:prstGeom>
        </p:spPr>
      </p:pic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14FD030F-5845-7212-DDA3-874415802773}"/>
              </a:ext>
            </a:extLst>
          </p:cNvPr>
          <p:cNvCxnSpPr>
            <a:cxnSpLocks/>
          </p:cNvCxnSpPr>
          <p:nvPr/>
        </p:nvCxnSpPr>
        <p:spPr>
          <a:xfrm rot="16200000" flipH="1">
            <a:off x="4404467" y="1626435"/>
            <a:ext cx="13686" cy="4659325"/>
          </a:xfrm>
          <a:prstGeom prst="curvedConnector3">
            <a:avLst>
              <a:gd name="adj1" fmla="val -5565163"/>
            </a:avLst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8417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51" grpId="0"/>
      <p:bldP spid="52" grpId="0" animBg="1"/>
      <p:bldP spid="53" grpId="0" animBg="1"/>
      <p:bldP spid="54" grpId="0" animBg="1"/>
      <p:bldP spid="55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9" grpId="0" animBg="1"/>
      <p:bldP spid="90" grpId="0" animBg="1"/>
      <p:bldP spid="91" grpId="0" animBg="1"/>
      <p:bldP spid="58" grpId="0" animBg="1"/>
      <p:bldP spid="59" grpId="0" animBg="1"/>
      <p:bldP spid="60" grpId="0" animBg="1"/>
      <p:bldP spid="63" grpId="0"/>
      <p:bldP spid="9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5EAEA4-F222-35BF-FC07-6B7BBDA55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FA707EE-0EA5-4F95-A626-B617CA098217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3FAF62-ECCE-D859-E11C-A74F7F116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New Way of Calculating Code Similarity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03400DD3-2A86-1C81-10F5-F25ADF0404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8939" y="2139697"/>
                <a:ext cx="8546123" cy="2825594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>
                    <a:latin typeface="+mn-lt"/>
                  </a:rPr>
                  <a:t>Source code </a:t>
                </a:r>
                <a:r>
                  <a:rPr lang="en-US" b="1" i="1" dirty="0">
                    <a:highlight>
                      <a:srgbClr val="FFFF00"/>
                    </a:highlight>
                    <a:latin typeface="+mn-lt"/>
                  </a:rPr>
                  <a:t>S</a:t>
                </a:r>
                <a:r>
                  <a:rPr lang="en-US" dirty="0">
                    <a:latin typeface="+mn-lt"/>
                  </a:rPr>
                  <a:t> with </a:t>
                </a:r>
                <a:r>
                  <a:rPr lang="en-US" b="1" i="1" dirty="0">
                    <a:highlight>
                      <a:srgbClr val="FFFF00"/>
                    </a:highlight>
                    <a:latin typeface="+mn-lt"/>
                  </a:rPr>
                  <a:t>p</a:t>
                </a:r>
                <a:r>
                  <a:rPr lang="en-US" dirty="0">
                    <a:latin typeface="+mn-lt"/>
                  </a:rPr>
                  <a:t> statements and target code </a:t>
                </a:r>
                <a:r>
                  <a:rPr lang="en-US" b="1" i="1" dirty="0">
                    <a:highlight>
                      <a:srgbClr val="FFFF00"/>
                    </a:highlight>
                    <a:latin typeface="+mn-lt"/>
                  </a:rPr>
                  <a:t>T</a:t>
                </a:r>
                <a:r>
                  <a:rPr lang="en-US" dirty="0">
                    <a:latin typeface="+mn-lt"/>
                  </a:rPr>
                  <a:t> with </a:t>
                </a:r>
                <a:r>
                  <a:rPr lang="en-US" b="1" i="1" dirty="0">
                    <a:highlight>
                      <a:srgbClr val="FFFF00"/>
                    </a:highlight>
                    <a:latin typeface="+mn-lt"/>
                  </a:rPr>
                  <a:t>q</a:t>
                </a:r>
                <a:r>
                  <a:rPr lang="en-US" i="1" dirty="0">
                    <a:latin typeface="+mn-lt"/>
                  </a:rPr>
                  <a:t> </a:t>
                </a:r>
                <a:r>
                  <a:rPr lang="en-US" dirty="0">
                    <a:latin typeface="+mn-lt"/>
                  </a:rPr>
                  <a:t>statements.</a:t>
                </a:r>
              </a:p>
              <a:p>
                <a:r>
                  <a:rPr lang="en-US" dirty="0">
                    <a:latin typeface="+mn-lt"/>
                  </a:rPr>
                  <a:t>1. Pair-up each statement in </a:t>
                </a:r>
                <a:r>
                  <a:rPr lang="en-US" i="1" dirty="0">
                    <a:latin typeface="+mn-lt"/>
                  </a:rPr>
                  <a:t>S</a:t>
                </a:r>
                <a:r>
                  <a:rPr lang="en-US" dirty="0">
                    <a:latin typeface="+mn-lt"/>
                  </a:rPr>
                  <a:t> with the most similar statement in </a:t>
                </a:r>
                <a:r>
                  <a:rPr lang="en-US" i="1" dirty="0">
                    <a:latin typeface="+mn-lt"/>
                  </a:rPr>
                  <a:t>T</a:t>
                </a:r>
                <a:r>
                  <a:rPr lang="en-US" dirty="0">
                    <a:latin typeface="+mn-lt"/>
                  </a:rPr>
                  <a:t>, i.e.,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∈[1,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>
                    <a:latin typeface="+mn-lt"/>
                  </a:rPr>
                  <a:t>, find </a:t>
                </a:r>
                <a:r>
                  <a:rPr lang="en-US" i="1" dirty="0">
                    <a:latin typeface="+mn-lt"/>
                  </a:rPr>
                  <a:t>j</a:t>
                </a:r>
                <a:r>
                  <a:rPr lang="en-US" dirty="0">
                    <a:latin typeface="+mn-lt"/>
                  </a:rPr>
                  <a:t>, </a:t>
                </a:r>
                <a:r>
                  <a:rPr lang="en-US" dirty="0" err="1">
                    <a:latin typeface="+mn-lt"/>
                  </a:rPr>
                  <a:t>s.t.</a:t>
                </a:r>
                <a:r>
                  <a:rPr lang="en-US" dirty="0">
                    <a:latin typeface="+mn-lt"/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sPre>
                      <m:sPre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argmax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strsim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sPre>
                  </m:oMath>
                </a14:m>
                <a:r>
                  <a:rPr lang="en-US" dirty="0">
                    <a:latin typeface="+mn-lt"/>
                  </a:rPr>
                  <a:t>.</a:t>
                </a:r>
              </a:p>
              <a:p>
                <a:r>
                  <a:rPr lang="en-US" dirty="0">
                    <a:latin typeface="+mn-lt"/>
                  </a:rPr>
                  <a:t>2. Multiply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strsim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+mn-lt"/>
                  </a:rPr>
                  <a:t> by a </a:t>
                </a:r>
                <a:r>
                  <a:rPr lang="en-US" b="1" dirty="0">
                    <a:latin typeface="+mn-lt"/>
                  </a:rPr>
                  <a:t>reward factor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0,1</m:t>
                        </m:r>
                      </m:e>
                    </m:d>
                  </m:oMath>
                </a14:m>
                <a:r>
                  <a:rPr lang="en-US" dirty="0">
                    <a:latin typeface="+mn-lt"/>
                  </a:rPr>
                  <a:t>, i.e.,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strsim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dirty="0">
                    <a:latin typeface="+mn-lt"/>
                  </a:rPr>
                  <a:t>: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dirty="0">
                    <a:latin typeface="+mn-lt"/>
                  </a:rPr>
                  <a:t> indicates: the greater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</m:oMath>
                </a14:m>
                <a:r>
                  <a:rPr lang="en-US" dirty="0">
                    <a:latin typeface="+mn-lt"/>
                  </a:rPr>
                  <a:t> the smaller the similarity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latin typeface="+mn-lt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>
                    <a:latin typeface="+mn-lt"/>
                  </a:rPr>
                  <a:t>.</a:t>
                </a:r>
              </a:p>
              <a:p>
                <a:r>
                  <a:rPr lang="en-US" dirty="0">
                    <a:latin typeface="+mn-lt"/>
                  </a:rPr>
                  <a:t>3. Add up all the weighted similarities and normalize into [0,1], i.e.,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SIMILARITY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  <m:nary>
                      <m:naryPr>
                        <m:chr m:val="∑"/>
                        <m:limLoc m:val="subSup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strsim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d>
                              <m:dPr>
                                <m:begChr m:val="|"/>
                                <m:endChr m:val="|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</m:d>
                          </m:sup>
                        </m:sSup>
                      </m:e>
                    </m:nary>
                  </m:oMath>
                </a14:m>
                <a:r>
                  <a:rPr lang="en-US" dirty="0">
                    <a:latin typeface="+mn-lt"/>
                  </a:rPr>
                  <a:t>.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03400DD3-2A86-1C81-10F5-F25ADF0404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8939" y="2139697"/>
                <a:ext cx="8546123" cy="2825594"/>
              </a:xfrm>
              <a:blipFill>
                <a:blip r:embed="rId4"/>
                <a:stretch>
                  <a:fillRect l="-594" t="-3587" b="-165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8E410A6-61D5-7D12-9F34-94149ACC09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937" y="1079894"/>
            <a:ext cx="8546124" cy="904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9A791307-37FA-814E-A7B1-5834F4DA6A73}"/>
                  </a:ext>
                </a:extLst>
              </p:cNvPr>
              <p:cNvSpPr/>
              <p:nvPr/>
            </p:nvSpPr>
            <p:spPr>
              <a:xfrm>
                <a:off x="6701980" y="2802152"/>
                <a:ext cx="1723073" cy="352028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14:m>
                  <m:oMath xmlns:m="http://schemas.openxmlformats.org/officeDocument/2006/math">
                    <m:r>
                      <a:rPr lang="en-US" sz="2100" b="1" i="1" kern="120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𝒑</m:t>
                    </m:r>
                    <m:r>
                      <a:rPr lang="en-US" sz="2100" b="1" i="1" kern="120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2100" b="1" i="1" kern="120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𝒒</m:t>
                    </m:r>
                  </m:oMath>
                </a14:m>
                <a:r>
                  <a:rPr lang="en-US" sz="2100" kern="1200" dirty="0">
                    <a:solidFill>
                      <a:prstClr val="white"/>
                    </a:solidFill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100" b="1" kern="1200" dirty="0">
                        <a:solidFill>
                          <a:prstClr val="white"/>
                        </a:solidFill>
                        <a:latin typeface="Calibri" panose="020F0502020204030204"/>
                      </a:rPr>
                      <m:t>issue</m:t>
                    </m:r>
                  </m:oMath>
                </a14:m>
                <a:endParaRPr lang="en-US" sz="2100" kern="12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9A791307-37FA-814E-A7B1-5834F4DA6A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1980" y="2802152"/>
                <a:ext cx="1723073" cy="352028"/>
              </a:xfrm>
              <a:prstGeom prst="roundRect">
                <a:avLst/>
              </a:prstGeom>
              <a:blipFill>
                <a:blip r:embed="rId6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6BF7D361-A120-244A-8995-BD6D62D3A3B7}"/>
                  </a:ext>
                </a:extLst>
              </p:cNvPr>
              <p:cNvSpPr/>
              <p:nvPr/>
            </p:nvSpPr>
            <p:spPr>
              <a:xfrm>
                <a:off x="6436233" y="3493671"/>
                <a:ext cx="2254568" cy="352028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b="1" kern="1200" dirty="0">
                          <a:solidFill>
                            <a:prstClr val="white"/>
                          </a:solidFill>
                          <a:latin typeface="Calibri" panose="020F0502020204030204"/>
                        </a:rPr>
                        <m:t>code</m:t>
                      </m:r>
                      <m:r>
                        <m:rPr>
                          <m:nor/>
                        </m:rPr>
                        <a:rPr lang="en-US" sz="1800" b="1" kern="1200" dirty="0">
                          <a:solidFill>
                            <a:prstClr val="white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800" b="1" kern="1200" dirty="0">
                          <a:solidFill>
                            <a:prstClr val="white"/>
                          </a:solidFill>
                          <a:latin typeface="Calibri" panose="020F0502020204030204"/>
                        </a:rPr>
                        <m:t>ordering</m:t>
                      </m:r>
                      <m:r>
                        <m:rPr>
                          <m:nor/>
                        </m:rPr>
                        <a:rPr lang="en-US" sz="1800" b="1" kern="1200" dirty="0">
                          <a:solidFill>
                            <a:prstClr val="white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800" b="1" kern="1200" dirty="0">
                          <a:solidFill>
                            <a:prstClr val="white"/>
                          </a:solidFill>
                          <a:latin typeface="Calibri" panose="020F0502020204030204"/>
                        </a:rPr>
                        <m:t>issue</m:t>
                      </m:r>
                    </m:oMath>
                  </m:oMathPara>
                </a14:m>
                <a:endParaRPr lang="en-US" sz="1800" kern="12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6BF7D361-A120-244A-8995-BD6D62D3A3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6233" y="3493671"/>
                <a:ext cx="2254568" cy="352028"/>
              </a:xfrm>
              <a:prstGeom prst="roundRect">
                <a:avLst/>
              </a:prstGeom>
              <a:blipFill>
                <a:blip r:embed="rId7"/>
                <a:stretch>
                  <a:fillRect t="-3448" b="-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F4421FAB-3D0A-A749-6D1C-F8A1E5201462}"/>
              </a:ext>
            </a:extLst>
          </p:cNvPr>
          <p:cNvSpPr txBox="1"/>
          <p:nvPr/>
        </p:nvSpPr>
        <p:spPr>
          <a:xfrm>
            <a:off x="3234381" y="1289707"/>
            <a:ext cx="1487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400" b="1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          p=5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2DA0E1-E2FA-6A4B-D5DE-A1038F10C83D}"/>
              </a:ext>
            </a:extLst>
          </p:cNvPr>
          <p:cNvSpPr txBox="1"/>
          <p:nvPr/>
        </p:nvSpPr>
        <p:spPr>
          <a:xfrm>
            <a:off x="7119449" y="1273613"/>
            <a:ext cx="17256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              q=3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837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5F937A-FEE5-8D9A-C5B6-7FCE396EA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FA707EE-0EA5-4F95-A626-B617CA098217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959941-3C31-8E36-A7D9-C605D9B3F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BlockScope</a:t>
            </a:r>
            <a:r>
              <a:rPr lang="zh-CN" altLang="en-US" dirty="0"/>
              <a:t> </a:t>
            </a:r>
            <a:r>
              <a:rPr lang="en-US" altLang="zh-CN" dirty="0"/>
              <a:t>vs. State-of-the-art Tools</a:t>
            </a:r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AA70FB3-3184-497B-0417-7100D3E7D7AF}"/>
              </a:ext>
            </a:extLst>
          </p:cNvPr>
          <p:cNvSpPr/>
          <p:nvPr/>
        </p:nvSpPr>
        <p:spPr>
          <a:xfrm>
            <a:off x="1533413" y="1165042"/>
            <a:ext cx="968120" cy="6336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kern="1200" dirty="0" err="1">
                <a:solidFill>
                  <a:prstClr val="white"/>
                </a:solidFill>
                <a:latin typeface="Calibri" panose="020F0502020204030204"/>
              </a:rPr>
              <a:t>ReDeBug</a:t>
            </a: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>
              <a:buClrTx/>
            </a:pPr>
            <a:r>
              <a:rPr lang="en-US" sz="1350" kern="1200" dirty="0">
                <a:solidFill>
                  <a:prstClr val="white"/>
                </a:solidFill>
                <a:latin typeface="Calibri" panose="020F0502020204030204"/>
              </a:rPr>
              <a:t>[SP’12]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77E0A1E-50A4-BFF0-BCC4-E307076D128F}"/>
              </a:ext>
            </a:extLst>
          </p:cNvPr>
          <p:cNvSpPr/>
          <p:nvPr/>
        </p:nvSpPr>
        <p:spPr>
          <a:xfrm>
            <a:off x="4156027" y="1165042"/>
            <a:ext cx="842342" cy="6336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kern="1200" dirty="0">
                <a:solidFill>
                  <a:prstClr val="white"/>
                </a:solidFill>
                <a:latin typeface="Calibri" panose="020F0502020204030204"/>
              </a:rPr>
              <a:t>VUDDY</a:t>
            </a:r>
          </a:p>
          <a:p>
            <a:pPr algn="ctr" defTabSz="685800">
              <a:buClrTx/>
            </a:pPr>
            <a:r>
              <a:rPr lang="en-US" sz="1350" kern="1200" dirty="0">
                <a:solidFill>
                  <a:prstClr val="white"/>
                </a:solidFill>
                <a:latin typeface="Calibri" panose="020F0502020204030204"/>
              </a:rPr>
              <a:t>[SP’17]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818DC7E-4A2A-5EEB-EF6B-DDBC0E3E08C5}"/>
              </a:ext>
            </a:extLst>
          </p:cNvPr>
          <p:cNvSpPr/>
          <p:nvPr/>
        </p:nvSpPr>
        <p:spPr>
          <a:xfrm>
            <a:off x="5839586" y="1165042"/>
            <a:ext cx="1066568" cy="6336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kern="1200" dirty="0">
                <a:solidFill>
                  <a:prstClr val="white"/>
                </a:solidFill>
                <a:latin typeface="Calibri" panose="020F0502020204030204"/>
              </a:rPr>
              <a:t>MVP</a:t>
            </a:r>
          </a:p>
          <a:p>
            <a:pPr algn="ctr" defTabSz="685800">
              <a:buClrTx/>
            </a:pPr>
            <a:r>
              <a:rPr lang="en-US" sz="1350" kern="1200" dirty="0">
                <a:solidFill>
                  <a:prstClr val="white"/>
                </a:solidFill>
                <a:latin typeface="Calibri" panose="020F0502020204030204"/>
              </a:rPr>
              <a:t>[Usenix’20]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D4619C0-6A10-AEE7-8689-A0DE4C320B10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>
            <a:off x="2501533" y="1481852"/>
            <a:ext cx="1654494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83529F6-2EC7-97D0-D729-F8848AA0158C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>
            <a:off x="4998369" y="1481852"/>
            <a:ext cx="841217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3626CCE-4E6E-7446-D712-6178E15BF3CA}"/>
              </a:ext>
            </a:extLst>
          </p:cNvPr>
          <p:cNvSpPr/>
          <p:nvPr/>
        </p:nvSpPr>
        <p:spPr>
          <a:xfrm>
            <a:off x="2740175" y="3608467"/>
            <a:ext cx="1100109" cy="6336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kern="1200" dirty="0" err="1">
                <a:solidFill>
                  <a:prstClr val="white"/>
                </a:solidFill>
                <a:latin typeface="Calibri" panose="020F0502020204030204"/>
              </a:rPr>
              <a:t>BlockScope</a:t>
            </a: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04950580-D074-69B8-2B54-A59B6D14BF85}"/>
              </a:ext>
            </a:extLst>
          </p:cNvPr>
          <p:cNvCxnSpPr>
            <a:cxnSpLocks/>
            <a:stCxn id="6" idx="2"/>
            <a:endCxn id="11" idx="1"/>
          </p:cNvCxnSpPr>
          <p:nvPr/>
        </p:nvCxnSpPr>
        <p:spPr>
          <a:xfrm rot="16200000" flipH="1">
            <a:off x="1315517" y="2500618"/>
            <a:ext cx="2126615" cy="722702"/>
          </a:xfrm>
          <a:prstGeom prst="curvedConnector2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94A1AF5-BA02-42BE-9A84-B0DCFA274F82}"/>
              </a:ext>
            </a:extLst>
          </p:cNvPr>
          <p:cNvSpPr txBox="1"/>
          <p:nvPr/>
        </p:nvSpPr>
        <p:spPr>
          <a:xfrm>
            <a:off x="3783688" y="3608468"/>
            <a:ext cx="4854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kern="1200" dirty="0">
                <a:solidFill>
                  <a:srgbClr val="3366FF"/>
                </a:solidFill>
                <a:latin typeface="Calibri" panose="020F0502020204030204"/>
                <a:ea typeface="+mn-ea"/>
                <a:cs typeface="+mn-cs"/>
              </a:rPr>
              <a:t>Context-based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code search (to speed up)</a:t>
            </a:r>
          </a:p>
          <a:p>
            <a:pPr defTabSz="685800">
              <a:buClrTx/>
            </a:pPr>
            <a:r>
              <a:rPr lang="en-US" sz="1800" kern="1200" dirty="0">
                <a:solidFill>
                  <a:srgbClr val="3366FF"/>
                </a:solidFill>
                <a:latin typeface="Calibri" panose="020F0502020204030204"/>
                <a:ea typeface="+mn-ea"/>
                <a:cs typeface="+mn-cs"/>
              </a:rPr>
              <a:t>Similarity-based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code match (to cover more vulns)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0635330-B400-23D9-623E-5CDDA1C026DA}"/>
              </a:ext>
            </a:extLst>
          </p:cNvPr>
          <p:cNvSpPr/>
          <p:nvPr/>
        </p:nvSpPr>
        <p:spPr>
          <a:xfrm>
            <a:off x="7572082" y="1165042"/>
            <a:ext cx="1066568" cy="6336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kern="1200" dirty="0" err="1">
                <a:solidFill>
                  <a:prstClr val="white"/>
                </a:solidFill>
                <a:latin typeface="Calibri" panose="020F0502020204030204"/>
              </a:rPr>
              <a:t>VGraph</a:t>
            </a: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>
              <a:buClrTx/>
            </a:pPr>
            <a:r>
              <a:rPr lang="en-US" sz="1350" kern="1200" dirty="0">
                <a:solidFill>
                  <a:prstClr val="white"/>
                </a:solidFill>
                <a:latin typeface="Calibri" panose="020F0502020204030204"/>
              </a:rPr>
              <a:t>[EuroSP’20]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74FA979-06B4-E6EC-9757-C16128150080}"/>
              </a:ext>
            </a:extLst>
          </p:cNvPr>
          <p:cNvCxnSpPr>
            <a:cxnSpLocks/>
            <a:stCxn id="8" idx="3"/>
            <a:endCxn id="18" idx="1"/>
          </p:cNvCxnSpPr>
          <p:nvPr/>
        </p:nvCxnSpPr>
        <p:spPr>
          <a:xfrm>
            <a:off x="6906154" y="1481852"/>
            <a:ext cx="665928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9C6429E-46C3-4012-DB98-2194BC61155B}"/>
              </a:ext>
            </a:extLst>
          </p:cNvPr>
          <p:cNvSpPr txBox="1"/>
          <p:nvPr/>
        </p:nvSpPr>
        <p:spPr>
          <a:xfrm>
            <a:off x="1401241" y="1833224"/>
            <a:ext cx="226247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6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Hash tokenized contexts</a:t>
            </a:r>
          </a:p>
          <a:p>
            <a:pPr defTabSz="685800">
              <a:buClrTx/>
            </a:pPr>
            <a:r>
              <a:rPr lang="en-US" sz="1650" kern="1200" dirty="0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Cannot detect Type-2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4F298C-0102-0C9F-6D5D-38E8A8CC1CD4}"/>
              </a:ext>
            </a:extLst>
          </p:cNvPr>
          <p:cNvSpPr txBox="1"/>
          <p:nvPr/>
        </p:nvSpPr>
        <p:spPr>
          <a:xfrm>
            <a:off x="3763436" y="1839108"/>
            <a:ext cx="226895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6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Add variable abstraction</a:t>
            </a:r>
          </a:p>
          <a:p>
            <a:pPr defTabSz="685800">
              <a:buClrTx/>
            </a:pPr>
            <a:r>
              <a:rPr lang="en-US" sz="1650" kern="1200" dirty="0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Cannot detect Type-3</a:t>
            </a:r>
          </a:p>
        </p:txBody>
      </p: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EDDF0A2B-71B1-BF89-4E40-2EBEDA0EFC89}"/>
              </a:ext>
            </a:extLst>
          </p:cNvPr>
          <p:cNvCxnSpPr>
            <a:cxnSpLocks/>
            <a:stCxn id="8" idx="2"/>
            <a:endCxn id="55" idx="0"/>
          </p:cNvCxnSpPr>
          <p:nvPr/>
        </p:nvCxnSpPr>
        <p:spPr>
          <a:xfrm rot="16200000" flipH="1">
            <a:off x="6884370" y="1287162"/>
            <a:ext cx="176213" cy="1199212"/>
          </a:xfrm>
          <a:prstGeom prst="bentConnector3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408EB52-8E16-2909-63B6-4CF2F6C3692C}"/>
              </a:ext>
            </a:extLst>
          </p:cNvPr>
          <p:cNvSpPr txBox="1"/>
          <p:nvPr/>
        </p:nvSpPr>
        <p:spPr>
          <a:xfrm>
            <a:off x="6506021" y="1974875"/>
            <a:ext cx="21321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15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More “program analysis”</a:t>
            </a:r>
          </a:p>
        </p:txBody>
      </p:sp>
      <p:cxnSp>
        <p:nvCxnSpPr>
          <p:cNvPr id="57" name="Elbow Connector 56">
            <a:extLst>
              <a:ext uri="{FF2B5EF4-FFF2-40B4-BE49-F238E27FC236}">
                <a16:creationId xmlns:a16="http://schemas.microsoft.com/office/drawing/2014/main" id="{93ACBA6E-D6E0-FF93-A15B-C5C8FA716ACF}"/>
              </a:ext>
            </a:extLst>
          </p:cNvPr>
          <p:cNvCxnSpPr>
            <a:cxnSpLocks/>
            <a:stCxn id="18" idx="2"/>
            <a:endCxn id="55" idx="0"/>
          </p:cNvCxnSpPr>
          <p:nvPr/>
        </p:nvCxnSpPr>
        <p:spPr>
          <a:xfrm rot="5400000">
            <a:off x="7750618" y="1620126"/>
            <a:ext cx="176213" cy="533284"/>
          </a:xfrm>
          <a:prstGeom prst="bentConnector3">
            <a:avLst>
              <a:gd name="adj1" fmla="val 50000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159E5621-584D-FA87-4A2D-81D8D0F3E331}"/>
              </a:ext>
            </a:extLst>
          </p:cNvPr>
          <p:cNvSpPr txBox="1"/>
          <p:nvPr/>
        </p:nvSpPr>
        <p:spPr>
          <a:xfrm>
            <a:off x="2172361" y="2870799"/>
            <a:ext cx="655878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 defTabSz="685800">
              <a:buClrTx/>
            </a:pPr>
            <a:r>
              <a:rPr lang="en-US" sz="1800" b="1" kern="1200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  <a:ea typeface="+mn-ea"/>
                <a:cs typeface="+mn-cs"/>
              </a:rPr>
              <a:t>This path: to generate better “hashes” (generic and more accurate)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BB794A5-DD1D-C142-9620-066C046A47DF}"/>
              </a:ext>
            </a:extLst>
          </p:cNvPr>
          <p:cNvSpPr txBox="1"/>
          <p:nvPr/>
        </p:nvSpPr>
        <p:spPr>
          <a:xfrm>
            <a:off x="2707402" y="4242925"/>
            <a:ext cx="536070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b="1" kern="1200" dirty="0">
                <a:solidFill>
                  <a:prstClr val="black"/>
                </a:solidFill>
                <a:highlight>
                  <a:srgbClr val="00FFFF"/>
                </a:highlight>
                <a:latin typeface="Calibri" panose="020F0502020204030204"/>
                <a:ea typeface="+mn-ea"/>
                <a:cs typeface="+mn-cs"/>
              </a:rPr>
              <a:t>Our path: do not use “hash” the basic unit </a:t>
            </a:r>
          </a:p>
          <a:p>
            <a:pPr defTabSz="685800">
              <a:buClrTx/>
            </a:pPr>
            <a:r>
              <a:rPr lang="en-US" sz="1800" b="1" kern="1200" dirty="0">
                <a:solidFill>
                  <a:prstClr val="black"/>
                </a:solidFill>
                <a:highlight>
                  <a:srgbClr val="00FFFF"/>
                </a:highlight>
                <a:latin typeface="Calibri" panose="020F0502020204030204"/>
                <a:ea typeface="+mn-ea"/>
                <a:cs typeface="+mn-cs"/>
              </a:rPr>
              <a:t>but design a better way to calculate their “similarity”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AE25E76-0CEB-144E-B394-4F34081748C6}"/>
              </a:ext>
            </a:extLst>
          </p:cNvPr>
          <p:cNvSpPr txBox="1"/>
          <p:nvPr/>
        </p:nvSpPr>
        <p:spPr>
          <a:xfrm>
            <a:off x="294371" y="1075685"/>
            <a:ext cx="12390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16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Patch-based </a:t>
            </a:r>
          </a:p>
          <a:p>
            <a:pPr algn="ctr" defTabSz="685800">
              <a:buClrTx/>
            </a:pPr>
            <a:r>
              <a:rPr lang="en-US" sz="16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code clone detection</a:t>
            </a:r>
            <a:endParaRPr lang="en-US" sz="1650" b="1" kern="1200" dirty="0">
              <a:solidFill>
                <a:srgbClr val="C00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10B593D-7309-D146-89F0-3EB65FD1FBC3}"/>
              </a:ext>
            </a:extLst>
          </p:cNvPr>
          <p:cNvSpPr txBox="1"/>
          <p:nvPr/>
        </p:nvSpPr>
        <p:spPr>
          <a:xfrm>
            <a:off x="2621884" y="1202381"/>
            <a:ext cx="10709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HK" sz="1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Language</a:t>
            </a:r>
            <a:endParaRPr lang="en-US" sz="15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algn="ctr" defTabSz="685800">
              <a:buClrTx/>
            </a:pPr>
            <a:r>
              <a:rPr lang="en-US" sz="1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Dependent</a:t>
            </a:r>
            <a:endParaRPr lang="en-HK" sz="15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805617-E836-5A0B-1DDB-831CE48EF94E}"/>
              </a:ext>
            </a:extLst>
          </p:cNvPr>
          <p:cNvSpPr txBox="1"/>
          <p:nvPr/>
        </p:nvSpPr>
        <p:spPr>
          <a:xfrm>
            <a:off x="2259876" y="2511506"/>
            <a:ext cx="58129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800" kern="1200" dirty="0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Hash-based</a:t>
            </a:r>
            <a:r>
              <a:rPr lang="zh-CN" altLang="en-US" sz="1800" kern="1200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lang="en-US" altLang="zh-CN" sz="1800" kern="1200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cs"/>
              </a:rPr>
              <a:t>“exact” code matching for the basic unit</a:t>
            </a:r>
            <a:endParaRPr lang="en-US" sz="1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393D77-8EA9-66BF-1021-F8A96A1B5FC0}"/>
              </a:ext>
            </a:extLst>
          </p:cNvPr>
          <p:cNvSpPr txBox="1"/>
          <p:nvPr/>
        </p:nvSpPr>
        <p:spPr>
          <a:xfrm>
            <a:off x="1791062" y="3175402"/>
            <a:ext cx="937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HK" sz="1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Language</a:t>
            </a:r>
          </a:p>
          <a:p>
            <a:pPr algn="ctr" defTabSz="685800">
              <a:buClrTx/>
            </a:pPr>
            <a:r>
              <a:rPr lang="en-HK" sz="1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Agnostic</a:t>
            </a:r>
            <a:endParaRPr lang="en-US" sz="1500" b="1" kern="1200" dirty="0">
              <a:solidFill>
                <a:srgbClr val="C00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98F467-3CA4-3454-4F86-41C7D7B58437}"/>
              </a:ext>
            </a:extLst>
          </p:cNvPr>
          <p:cNvSpPr txBox="1"/>
          <p:nvPr/>
        </p:nvSpPr>
        <p:spPr>
          <a:xfrm>
            <a:off x="1430599" y="3895453"/>
            <a:ext cx="14932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Original Vuln Code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2915D98-52D2-9479-B55C-DC0E12E02F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67" y="2763661"/>
            <a:ext cx="2229558" cy="1134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65E5DD-4F18-42EB-3B31-FD0F7E8603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510" y="2763498"/>
            <a:ext cx="2230200" cy="113432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324B4C1-92CA-E0DA-A3C9-B2879F07440D}"/>
              </a:ext>
            </a:extLst>
          </p:cNvPr>
          <p:cNvSpPr txBox="1"/>
          <p:nvPr/>
        </p:nvSpPr>
        <p:spPr>
          <a:xfrm>
            <a:off x="4176556" y="3897148"/>
            <a:ext cx="11001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Type-2 Clone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A761421-D374-84E7-71D0-562136640F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571" y="2760471"/>
            <a:ext cx="2230200" cy="129774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6D6EBFC-75D4-0745-C3EB-223D527F820D}"/>
              </a:ext>
            </a:extLst>
          </p:cNvPr>
          <p:cNvSpPr txBox="1"/>
          <p:nvPr/>
        </p:nvSpPr>
        <p:spPr>
          <a:xfrm>
            <a:off x="6408617" y="4033953"/>
            <a:ext cx="11001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Type-3 Clone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2B318B92-A2C3-EEA9-BBB6-A73B9EA30AD0}"/>
              </a:ext>
            </a:extLst>
          </p:cNvPr>
          <p:cNvSpPr/>
          <p:nvPr/>
        </p:nvSpPr>
        <p:spPr>
          <a:xfrm>
            <a:off x="4742560" y="3095042"/>
            <a:ext cx="606680" cy="149361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AA18687E-D54D-6E58-0C2E-28D6B71E8DA1}"/>
              </a:ext>
            </a:extLst>
          </p:cNvPr>
          <p:cNvSpPr/>
          <p:nvPr/>
        </p:nvSpPr>
        <p:spPr>
          <a:xfrm>
            <a:off x="6455269" y="3256914"/>
            <a:ext cx="864000" cy="149361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075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6" grpId="0"/>
      <p:bldP spid="18" grpId="0" animBg="1"/>
      <p:bldP spid="35" grpId="0"/>
      <p:bldP spid="55" grpId="0"/>
      <p:bldP spid="65" grpId="0"/>
      <p:bldP spid="31" grpId="0"/>
      <p:bldP spid="33" grpId="0"/>
      <p:bldP spid="5" grpId="0"/>
      <p:bldP spid="4" grpId="0"/>
      <p:bldP spid="25" grpId="0"/>
      <p:bldP spid="30" grpId="0"/>
      <p:bldP spid="37" grpId="0"/>
      <p:bldP spid="37" grpId="1"/>
      <p:bldP spid="38" grpId="0" animBg="1"/>
      <p:bldP spid="39" grpId="0" animBg="1"/>
      <p:bldP spid="3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CE8D48-C082-EF75-D950-3601706A2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07EE-0EA5-4F95-A626-B617CA09821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477D69-3E54-0B85-03AE-0BD2A750C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Detection Results </a:t>
            </a:r>
            <a:r>
              <a:rPr lang="en-US" sz="2400" dirty="0"/>
              <a:t>(32 Patches from BTC &amp; 6-&gt;</a:t>
            </a:r>
            <a:r>
              <a:rPr lang="en-US" sz="2400" dirty="0">
                <a:solidFill>
                  <a:srgbClr val="C00000"/>
                </a:solidFill>
              </a:rPr>
              <a:t>19</a:t>
            </a:r>
            <a:r>
              <a:rPr lang="en-US" sz="2400" dirty="0"/>
              <a:t> from ETH)</a:t>
            </a:r>
          </a:p>
        </p:txBody>
      </p:sp>
      <p:pic>
        <p:nvPicPr>
          <p:cNvPr id="21" name="Picture 20" descr="A table with numbers and letters&#10;&#10;Description automatically generated">
            <a:extLst>
              <a:ext uri="{FF2B5EF4-FFF2-40B4-BE49-F238E27FC236}">
                <a16:creationId xmlns:a16="http://schemas.microsoft.com/office/drawing/2014/main" id="{C94C53AD-A3C6-3848-8B52-907DEF7E7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070" y="874463"/>
            <a:ext cx="7211859" cy="41833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8053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0C1D08-4790-D4A1-6655-FC5067D86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07EE-0EA5-4F95-A626-B617CA09821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34B422-3D94-B9F2-D588-3444F96FA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Breakdown for Three Clone Types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EC8461-0AFB-2E3A-7C9A-EC7292158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939" y="1079895"/>
            <a:ext cx="3520894" cy="3786278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latin typeface="+mn-lt"/>
              </a:rPr>
              <a:t>Type-1&amp;3</a:t>
            </a:r>
            <a:r>
              <a:rPr lang="en-US" dirty="0">
                <a:latin typeface="+mn-lt"/>
              </a:rPr>
              <a:t> clones occupy </a:t>
            </a:r>
            <a:r>
              <a:rPr lang="en-US" b="1" dirty="0">
                <a:latin typeface="+mn-lt"/>
              </a:rPr>
              <a:t>95.5% </a:t>
            </a:r>
            <a:r>
              <a:rPr lang="en-US" dirty="0">
                <a:latin typeface="+mn-lt"/>
              </a:rPr>
              <a:t>of all the cases.</a:t>
            </a:r>
          </a:p>
          <a:p>
            <a:endParaRPr lang="en-US" dirty="0">
              <a:latin typeface="+mn-lt"/>
            </a:endParaRPr>
          </a:p>
          <a:p>
            <a:r>
              <a:rPr lang="en-US" dirty="0" err="1">
                <a:latin typeface="+mn-lt"/>
              </a:rPr>
              <a:t>BlockScope</a:t>
            </a:r>
            <a:r>
              <a:rPr lang="en-US" dirty="0">
                <a:latin typeface="+mn-lt"/>
              </a:rPr>
              <a:t> accuracy:</a:t>
            </a:r>
          </a:p>
          <a:p>
            <a:pPr lvl="1"/>
            <a:r>
              <a:rPr lang="en-US" dirty="0">
                <a:latin typeface="+mn-lt"/>
              </a:rPr>
              <a:t>Type-1: </a:t>
            </a:r>
            <a:r>
              <a:rPr lang="en-US" dirty="0">
                <a:solidFill>
                  <a:srgbClr val="3366FF"/>
                </a:solidFill>
                <a:latin typeface="+mn-lt"/>
              </a:rPr>
              <a:t>100%</a:t>
            </a:r>
            <a:r>
              <a:rPr lang="en-US" dirty="0">
                <a:latin typeface="+mn-lt"/>
              </a:rPr>
              <a:t>;</a:t>
            </a:r>
          </a:p>
          <a:p>
            <a:pPr lvl="1"/>
            <a:r>
              <a:rPr lang="en-US" dirty="0">
                <a:latin typeface="+mn-lt"/>
              </a:rPr>
              <a:t>Type-2: </a:t>
            </a:r>
            <a:r>
              <a:rPr lang="en-US" dirty="0">
                <a:solidFill>
                  <a:srgbClr val="3366FF"/>
                </a:solidFill>
                <a:latin typeface="+mn-lt"/>
              </a:rPr>
              <a:t>80%</a:t>
            </a:r>
            <a:r>
              <a:rPr lang="en-US" dirty="0">
                <a:latin typeface="+mn-lt"/>
              </a:rPr>
              <a:t>; </a:t>
            </a:r>
          </a:p>
          <a:p>
            <a:pPr lvl="1"/>
            <a:r>
              <a:rPr lang="en-US" dirty="0">
                <a:latin typeface="+mn-lt"/>
              </a:rPr>
              <a:t>Type-3: </a:t>
            </a:r>
            <a:r>
              <a:rPr lang="en-US" dirty="0">
                <a:solidFill>
                  <a:srgbClr val="3366FF"/>
                </a:solidFill>
                <a:latin typeface="+mn-lt"/>
              </a:rPr>
              <a:t>85.7%</a:t>
            </a:r>
            <a:r>
              <a:rPr lang="en-US" dirty="0">
                <a:latin typeface="+mn-lt"/>
              </a:rPr>
              <a:t>.</a:t>
            </a:r>
          </a:p>
          <a:p>
            <a:r>
              <a:rPr lang="en-US" dirty="0" err="1">
                <a:latin typeface="+mn-lt"/>
              </a:rPr>
              <a:t>ReDeBug</a:t>
            </a:r>
            <a:r>
              <a:rPr lang="en-US" dirty="0">
                <a:latin typeface="+mn-lt"/>
              </a:rPr>
              <a:t> accuracy:</a:t>
            </a:r>
          </a:p>
          <a:p>
            <a:pPr lvl="1"/>
            <a:r>
              <a:rPr lang="en-US" dirty="0">
                <a:latin typeface="+mn-lt"/>
              </a:rPr>
              <a:t>Type-1: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85.7%</a:t>
            </a:r>
            <a:r>
              <a:rPr lang="en-US" dirty="0">
                <a:latin typeface="+mn-lt"/>
              </a:rPr>
              <a:t>;</a:t>
            </a:r>
          </a:p>
          <a:p>
            <a:pPr lvl="1"/>
            <a:r>
              <a:rPr lang="en-US" dirty="0">
                <a:latin typeface="+mn-lt"/>
              </a:rPr>
              <a:t>Type-2: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0%</a:t>
            </a:r>
            <a:r>
              <a:rPr lang="en-US" dirty="0">
                <a:latin typeface="+mn-lt"/>
              </a:rPr>
              <a:t>; </a:t>
            </a:r>
          </a:p>
          <a:p>
            <a:pPr lvl="1"/>
            <a:r>
              <a:rPr lang="en-US" dirty="0">
                <a:latin typeface="+mn-lt"/>
              </a:rPr>
              <a:t>Type-3: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26.8%</a:t>
            </a:r>
            <a:r>
              <a:rPr lang="en-US" dirty="0">
                <a:latin typeface="+mn-lt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9F15B3-EBCD-F1D9-3E14-0A824200D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833" y="1078216"/>
            <a:ext cx="5025229" cy="378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990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D85D5A-246C-02BA-F5C3-40BD3930F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FA707EE-0EA5-4F95-A626-B617CA098217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15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11C9C9-F30C-332B-64E9-AD64F825D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Investigation of Propagated Vulnerabilities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5D5E-C36A-DCDB-FC8D-39BB6181D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2829" y="1079895"/>
            <a:ext cx="4692233" cy="3786278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>
                <a:solidFill>
                  <a:srgbClr val="3366FF"/>
                </a:solidFill>
                <a:latin typeface="+mn-lt"/>
              </a:rPr>
              <a:t>41 cases</a:t>
            </a:r>
            <a:r>
              <a:rPr lang="en-US" dirty="0">
                <a:latin typeface="+mn-lt"/>
              </a:rPr>
              <a:t>, e.g., CVE-2022-29177, CVE-2021-41173.</a:t>
            </a: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r>
              <a:rPr lang="en-US" dirty="0">
                <a:solidFill>
                  <a:srgbClr val="3366FF"/>
                </a:solidFill>
                <a:latin typeface="+mn-lt"/>
              </a:rPr>
              <a:t>25 cases</a:t>
            </a:r>
            <a:r>
              <a:rPr lang="en-US" dirty="0">
                <a:latin typeface="+mn-lt"/>
              </a:rPr>
              <a:t>, e.g., CVE-2021-3401, CVE-2020-26265, CVE-2020-26264, CVE-2020-26260.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solidFill>
                  <a:srgbClr val="3366FF"/>
                </a:solidFill>
                <a:latin typeface="+mn-lt"/>
              </a:rPr>
              <a:t>44 cases</a:t>
            </a:r>
            <a:r>
              <a:rPr lang="en-US" dirty="0">
                <a:latin typeface="+mn-lt"/>
              </a:rPr>
              <a:t>, e.g., Bitcoin PR#16512.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19EA8C-5751-E64E-E285-E85BEDEFD2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38" y="1079895"/>
            <a:ext cx="3853890" cy="13527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35EE67-2665-EA88-31CA-24C8098903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38" y="2594823"/>
            <a:ext cx="3853890" cy="10545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8027F4-A76D-BCE8-37F4-7A6CDE5F47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38" y="3811599"/>
            <a:ext cx="3853890" cy="10545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670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BDEB99-F12F-1242-8C9A-52769FC84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FA707EE-0EA5-4F95-A626-B617CA098217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16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C8286B-B9C3-C64C-A6B6-BF198F43B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Limitation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E74CD6-AE96-664C-ACD2-DE73CFA7E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079895"/>
            <a:ext cx="4273062" cy="378627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  <a:latin typeface="+mn-lt"/>
              </a:rPr>
              <a:t>FP-I: 7 cases</a:t>
            </a:r>
            <a:r>
              <a:rPr lang="en-US" dirty="0">
                <a:latin typeface="+mn-lt"/>
              </a:rPr>
              <a:t>, e.g., CVE-2018-17145, CVE-2019-15947, Bitcoin PR#12561, Bitcoin PR#14249.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solidFill>
                  <a:srgbClr val="C00000"/>
                </a:solidFill>
                <a:latin typeface="+mn-lt"/>
              </a:rPr>
              <a:t>FP-II: 2 cases</a:t>
            </a:r>
            <a:r>
              <a:rPr lang="en-US" dirty="0">
                <a:latin typeface="+mn-lt"/>
              </a:rPr>
              <a:t>, e.g., Bitcoin PR#12561, Bitcoin PR#13808.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solidFill>
                  <a:srgbClr val="C00000"/>
                </a:solidFill>
                <a:latin typeface="+mn-lt"/>
              </a:rPr>
              <a:t>FN: 9 cases</a:t>
            </a:r>
            <a:r>
              <a:rPr lang="en-US" dirty="0">
                <a:latin typeface="+mn-lt"/>
              </a:rPr>
              <a:t>, e.g., Bitcoin PR#10345, Bitcoin PR#11568, Bitcoin PR#13907.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B3F64C-F6F2-EACF-1081-D5AC54D057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38" y="1079895"/>
            <a:ext cx="4273991" cy="13409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C0FA04-6D5C-07A6-B84F-DE7C16A972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38" y="2633416"/>
            <a:ext cx="4273062" cy="10101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F8431C-4341-4D63-583C-9C1D2446BC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38" y="3853163"/>
            <a:ext cx="4273062" cy="10130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776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25076BA-77C3-CB43-012F-C3B8B67715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69" y="1432011"/>
            <a:ext cx="4895100" cy="308631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99868E-2169-72B9-AF36-9AF0662AB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FA707EE-0EA5-4F95-A626-B617CA098217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17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E08B21-B189-3A46-4C57-D081233D0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40" y="89994"/>
            <a:ext cx="8546123" cy="994172"/>
          </a:xfrm>
        </p:spPr>
        <p:txBody>
          <a:bodyPr/>
          <a:lstStyle/>
          <a:p>
            <a:r>
              <a:rPr lang="en-US" dirty="0"/>
              <a:t>Vulnerability Report Response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BC760C-9A2D-9A1B-D68F-AE4EF07CE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940" y="1079895"/>
            <a:ext cx="3656835" cy="3786278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+mn-lt"/>
              </a:rPr>
              <a:t>Reported 110 vulnerabilities (101 TP + 9 FN);</a:t>
            </a:r>
          </a:p>
          <a:p>
            <a:pPr lvl="1"/>
            <a:r>
              <a:rPr lang="en-US" dirty="0">
                <a:latin typeface="+mn-lt"/>
              </a:rPr>
              <a:t>74 positive response; </a:t>
            </a:r>
          </a:p>
          <a:p>
            <a:pPr lvl="1"/>
            <a:r>
              <a:rPr lang="en-US">
                <a:latin typeface="+mn-lt"/>
              </a:rPr>
              <a:t>CVE-2021-37491 of </a:t>
            </a:r>
            <a:r>
              <a:rPr lang="en-US" dirty="0">
                <a:latin typeface="+mn-lt"/>
              </a:rPr>
              <a:t>Dogecoin &amp; </a:t>
            </a:r>
            <a:r>
              <a:rPr lang="en-US">
                <a:latin typeface="+mn-lt"/>
              </a:rPr>
              <a:t>CVE-2021-37492 of </a:t>
            </a:r>
            <a:r>
              <a:rPr lang="en-US" dirty="0" err="1">
                <a:latin typeface="+mn-lt"/>
              </a:rPr>
              <a:t>Ravencoin</a:t>
            </a:r>
            <a:endParaRPr lang="en-US" dirty="0">
              <a:latin typeface="+mn-lt"/>
            </a:endParaRPr>
          </a:p>
          <a:p>
            <a:pPr lvl="1"/>
            <a:r>
              <a:rPr lang="en-US" dirty="0">
                <a:latin typeface="+mn-lt"/>
              </a:rPr>
              <a:t>1 bug bounty from </a:t>
            </a:r>
            <a:r>
              <a:rPr lang="en-US" dirty="0" err="1">
                <a:latin typeface="+mn-lt"/>
              </a:rPr>
              <a:t>Binance</a:t>
            </a:r>
            <a:r>
              <a:rPr lang="en-US" dirty="0">
                <a:latin typeface="+mn-lt"/>
              </a:rPr>
              <a:t>;</a:t>
            </a:r>
          </a:p>
          <a:p>
            <a:pPr lvl="1"/>
            <a:endParaRPr lang="en-US" dirty="0">
              <a:latin typeface="+mn-lt"/>
            </a:endParaRPr>
          </a:p>
          <a:p>
            <a:pPr lvl="1"/>
            <a:r>
              <a:rPr lang="en-US" dirty="0">
                <a:latin typeface="+mn-lt"/>
              </a:rPr>
              <a:t>Dogecoin, </a:t>
            </a:r>
            <a:r>
              <a:rPr lang="en-US" dirty="0" err="1">
                <a:latin typeface="+mn-lt"/>
              </a:rPr>
              <a:t>Ravencoin</a:t>
            </a:r>
            <a:r>
              <a:rPr lang="en-US" dirty="0">
                <a:latin typeface="+mn-lt"/>
              </a:rPr>
              <a:t>, Dash, Bitcoin Gold, Litecoin, and </a:t>
            </a:r>
            <a:r>
              <a:rPr lang="en-US" dirty="0" err="1">
                <a:latin typeface="+mn-lt"/>
              </a:rPr>
              <a:t>Binance</a:t>
            </a:r>
            <a:r>
              <a:rPr lang="en-US" dirty="0">
                <a:latin typeface="+mn-lt"/>
              </a:rPr>
              <a:t> are the most active ones;</a:t>
            </a:r>
          </a:p>
          <a:p>
            <a:pPr lvl="1"/>
            <a:endParaRPr lang="en-US" dirty="0">
              <a:latin typeface="+mn-lt"/>
            </a:endParaRPr>
          </a:p>
          <a:p>
            <a:pPr lvl="1"/>
            <a:r>
              <a:rPr lang="en-US" dirty="0">
                <a:latin typeface="+mn-lt"/>
              </a:rPr>
              <a:t>Bitcoin Cash, </a:t>
            </a:r>
            <a:r>
              <a:rPr lang="en-US" dirty="0" err="1">
                <a:latin typeface="+mn-lt"/>
              </a:rPr>
              <a:t>DigiByte</a:t>
            </a:r>
            <a:r>
              <a:rPr lang="en-US" dirty="0">
                <a:latin typeface="+mn-lt"/>
              </a:rPr>
              <a:t>, and Optimism did not respond to any of our reports.</a:t>
            </a:r>
          </a:p>
          <a:p>
            <a:pPr lvl="1"/>
            <a:endParaRPr lang="en-US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B2FFDF9-A646-9B16-60B6-81E78A60C9ED}"/>
              </a:ext>
            </a:extLst>
          </p:cNvPr>
          <p:cNvSpPr/>
          <p:nvPr/>
        </p:nvSpPr>
        <p:spPr>
          <a:xfrm>
            <a:off x="4002986" y="1625048"/>
            <a:ext cx="4793144" cy="149087"/>
          </a:xfrm>
          <a:prstGeom prst="roundRect">
            <a:avLst/>
          </a:prstGeom>
          <a:solidFill>
            <a:schemeClr val="accent1">
              <a:alpha val="42369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AB38099-8123-0C17-54BD-F905E30B0DF3}"/>
              </a:ext>
            </a:extLst>
          </p:cNvPr>
          <p:cNvSpPr/>
          <p:nvPr/>
        </p:nvSpPr>
        <p:spPr>
          <a:xfrm>
            <a:off x="4002985" y="1928191"/>
            <a:ext cx="4793144" cy="149087"/>
          </a:xfrm>
          <a:prstGeom prst="roundRect">
            <a:avLst/>
          </a:prstGeom>
          <a:solidFill>
            <a:schemeClr val="accent1">
              <a:alpha val="42369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CB90BFC-3FB9-A2AE-2167-588B138BFBD6}"/>
              </a:ext>
            </a:extLst>
          </p:cNvPr>
          <p:cNvSpPr/>
          <p:nvPr/>
        </p:nvSpPr>
        <p:spPr>
          <a:xfrm>
            <a:off x="4002985" y="2547889"/>
            <a:ext cx="4793144" cy="149087"/>
          </a:xfrm>
          <a:prstGeom prst="roundRect">
            <a:avLst/>
          </a:prstGeom>
          <a:solidFill>
            <a:schemeClr val="accent1">
              <a:alpha val="42369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05F453D-C4CD-F1CC-EB4A-7CF7A0641D8C}"/>
              </a:ext>
            </a:extLst>
          </p:cNvPr>
          <p:cNvSpPr/>
          <p:nvPr/>
        </p:nvSpPr>
        <p:spPr>
          <a:xfrm>
            <a:off x="4002985" y="2239121"/>
            <a:ext cx="4793144" cy="149087"/>
          </a:xfrm>
          <a:prstGeom prst="roundRect">
            <a:avLst/>
          </a:prstGeom>
          <a:solidFill>
            <a:schemeClr val="accent1">
              <a:alpha val="42369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D02A8373-1808-DFA9-2D94-DEA103132627}"/>
              </a:ext>
            </a:extLst>
          </p:cNvPr>
          <p:cNvSpPr/>
          <p:nvPr/>
        </p:nvSpPr>
        <p:spPr>
          <a:xfrm>
            <a:off x="4002985" y="3179907"/>
            <a:ext cx="4793144" cy="149087"/>
          </a:xfrm>
          <a:prstGeom prst="roundRect">
            <a:avLst/>
          </a:prstGeom>
          <a:solidFill>
            <a:schemeClr val="accent1">
              <a:alpha val="42369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B5AF0AF-053F-D244-9F28-2C6089E98DA9}"/>
              </a:ext>
            </a:extLst>
          </p:cNvPr>
          <p:cNvSpPr/>
          <p:nvPr/>
        </p:nvSpPr>
        <p:spPr>
          <a:xfrm>
            <a:off x="4002985" y="3548919"/>
            <a:ext cx="4793144" cy="149087"/>
          </a:xfrm>
          <a:prstGeom prst="roundRect">
            <a:avLst/>
          </a:prstGeom>
          <a:solidFill>
            <a:schemeClr val="accent1">
              <a:alpha val="42369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471DC3A-DB62-53D6-3683-3479433A68A3}"/>
              </a:ext>
            </a:extLst>
          </p:cNvPr>
          <p:cNvSpPr/>
          <p:nvPr/>
        </p:nvSpPr>
        <p:spPr>
          <a:xfrm>
            <a:off x="4002985" y="4180937"/>
            <a:ext cx="4793144" cy="149087"/>
          </a:xfrm>
          <a:prstGeom prst="roundRect">
            <a:avLst/>
          </a:prstGeom>
          <a:solidFill>
            <a:srgbClr val="C00000">
              <a:alpha val="42369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89CDF3A-DDB0-8D3B-E656-00B2E0311E41}"/>
              </a:ext>
            </a:extLst>
          </p:cNvPr>
          <p:cNvSpPr/>
          <p:nvPr/>
        </p:nvSpPr>
        <p:spPr>
          <a:xfrm>
            <a:off x="4002984" y="3023962"/>
            <a:ext cx="4793144" cy="149087"/>
          </a:xfrm>
          <a:prstGeom prst="roundRect">
            <a:avLst/>
          </a:prstGeom>
          <a:solidFill>
            <a:srgbClr val="C00000">
              <a:alpha val="42369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301BBBF1-C027-06A7-E7C9-6BCBE5A49A27}"/>
              </a:ext>
            </a:extLst>
          </p:cNvPr>
          <p:cNvSpPr/>
          <p:nvPr/>
        </p:nvSpPr>
        <p:spPr>
          <a:xfrm>
            <a:off x="4002983" y="1776861"/>
            <a:ext cx="4793144" cy="149087"/>
          </a:xfrm>
          <a:prstGeom prst="roundRect">
            <a:avLst/>
          </a:prstGeom>
          <a:solidFill>
            <a:srgbClr val="C00000">
              <a:alpha val="42369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E2D7B91-F542-A941-CADD-3321DEE20D42}"/>
              </a:ext>
            </a:extLst>
          </p:cNvPr>
          <p:cNvSpPr/>
          <p:nvPr/>
        </p:nvSpPr>
        <p:spPr>
          <a:xfrm>
            <a:off x="5119775" y="3339587"/>
            <a:ext cx="1857097" cy="16601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42000"/>
            </a:schemeClr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405C8EE-4806-7994-0007-692C95160716}"/>
              </a:ext>
            </a:extLst>
          </p:cNvPr>
          <p:cNvSpPr/>
          <p:nvPr/>
        </p:nvSpPr>
        <p:spPr>
          <a:xfrm>
            <a:off x="5119774" y="4336623"/>
            <a:ext cx="1857097" cy="16601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42000"/>
            </a:schemeClr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656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5" grpId="0" animBg="1"/>
      <p:bldP spid="26" grpId="0" animBg="1"/>
      <p:bldP spid="27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82CCB-E18A-6540-8983-90664AB77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Our vulnerability discovery in BSC/Optimism/Base/Mantle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53DF9-F5CB-F547-ABD2-93200972017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18</a:t>
            </a:fld>
            <a:endParaRPr lang="en-GB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3E8BA505-DF37-3941-8A10-098847B29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019" y="1625840"/>
            <a:ext cx="4411961" cy="283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14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1370C-D620-1647-A3A4-59A7986B4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CVE-2022-29177 in </a:t>
            </a:r>
            <a:r>
              <a:rPr lang="en-US" dirty="0" err="1"/>
              <a:t>Binance</a:t>
            </a:r>
            <a:r>
              <a:rPr lang="en-US" dirty="0"/>
              <a:t> BSC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76A89-45FE-5049-BEE8-7B18516E3A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19</a:t>
            </a:fld>
            <a:endParaRPr lang="en-GB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A0AA8614-337E-2840-87B9-A7E40EF12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388" y="1213868"/>
            <a:ext cx="5971223" cy="352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683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952500" y="733675"/>
            <a:ext cx="7239000" cy="95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Ethereum is the most popular blockchain for hosting smart contracts</a:t>
            </a:r>
            <a:endParaRPr dirty="0"/>
          </a:p>
        </p:txBody>
      </p:sp>
      <p:sp>
        <p:nvSpPr>
          <p:cNvPr id="74" name="Google Shape;74;p14"/>
          <p:cNvSpPr txBox="1">
            <a:spLocks noGrp="1"/>
          </p:cNvSpPr>
          <p:nvPr>
            <p:ph type="body" idx="1"/>
          </p:nvPr>
        </p:nvSpPr>
        <p:spPr>
          <a:xfrm>
            <a:off x="952499" y="1674587"/>
            <a:ext cx="7561914" cy="2807472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HK" dirty="0"/>
              <a:t>Crowdfunded and Development begun in 2014.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HK" dirty="0"/>
              <a:t>The </a:t>
            </a:r>
            <a:r>
              <a:rPr lang="en-HK" dirty="0" err="1"/>
              <a:t>PoW</a:t>
            </a:r>
            <a:r>
              <a:rPr lang="en-HK" dirty="0"/>
              <a:t> (Proof-of-Work) network went live on 30 July 2015.</a:t>
            </a:r>
          </a:p>
          <a:p>
            <a:pPr marL="0" lvl="0" indent="0">
              <a:spcAft>
                <a:spcPts val="1200"/>
              </a:spcAft>
              <a:buNone/>
            </a:pPr>
            <a:r>
              <a:rPr lang="en-HK" dirty="0"/>
              <a:t>Switched to </a:t>
            </a:r>
            <a:r>
              <a:rPr lang="en-HK" dirty="0" err="1"/>
              <a:t>PoS</a:t>
            </a:r>
            <a:r>
              <a:rPr lang="en-HK" dirty="0"/>
              <a:t> (Proof-of-Stake) on 26 Feb 2023.</a:t>
            </a:r>
          </a:p>
          <a:p>
            <a:pPr marL="0" lvl="0" indent="0">
              <a:spcAft>
                <a:spcPts val="1200"/>
              </a:spcAft>
              <a:buNone/>
            </a:pPr>
            <a:r>
              <a:rPr lang="en-HK" b="1" dirty="0"/>
              <a:t>More than 2B </a:t>
            </a:r>
            <a:r>
              <a:rPr lang="en-HK" dirty="0"/>
              <a:t>(2,487,725,064 as of Aug 26) </a:t>
            </a:r>
            <a:r>
              <a:rPr lang="en-HK" b="1" dirty="0"/>
              <a:t>transactions</a:t>
            </a:r>
            <a:r>
              <a:rPr lang="en-HK" dirty="0"/>
              <a:t> sent.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HK" b="1" dirty="0"/>
              <a:t>More than 1M </a:t>
            </a:r>
            <a:r>
              <a:rPr lang="en-HK" dirty="0"/>
              <a:t>(1,344,143 as of Aug 26) </a:t>
            </a:r>
            <a:r>
              <a:rPr lang="en-HK" b="1" dirty="0"/>
              <a:t>token contracts </a:t>
            </a:r>
            <a:r>
              <a:rPr lang="en-HK" dirty="0"/>
              <a:t>created.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HK" dirty="0"/>
              <a:t>Ethereum’s smart contract language, Solidity, appears in Top Programming Languages 2024.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6249C9-4C42-2D4B-9D5B-B1F632DC6E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</a:t>
            </a:fld>
            <a:endParaRPr lang="en-GB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C9410-7521-9D46-AD74-1BAC97432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CVE-2022-29177 in </a:t>
            </a:r>
            <a:r>
              <a:rPr lang="en-US" dirty="0" err="1"/>
              <a:t>Binance</a:t>
            </a:r>
            <a:r>
              <a:rPr lang="en-US" dirty="0"/>
              <a:t> BSC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A87AA-71E5-004C-B06C-E3A21B9013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20</a:t>
            </a:fld>
            <a:endParaRPr lang="en-GB"/>
          </a:p>
        </p:txBody>
      </p:sp>
      <p:sp>
        <p:nvSpPr>
          <p:cNvPr id="5" name="Google Shape;74;p14">
            <a:extLst>
              <a:ext uri="{FF2B5EF4-FFF2-40B4-BE49-F238E27FC236}">
                <a16:creationId xmlns:a16="http://schemas.microsoft.com/office/drawing/2014/main" id="{172647DA-BEBC-7C4F-9B61-2CF17205715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52499" y="1371600"/>
            <a:ext cx="7561914" cy="3110459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HK" dirty="0"/>
              <a:t>A vulnerable node, if configured to use high verbosity logging, can be made to crash when handling specially crafted p2p messages sent from an attacker node.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HK" dirty="0"/>
              <a:t>The disconnect reason `</a:t>
            </a:r>
            <a:r>
              <a:rPr lang="en-HK" dirty="0" err="1"/>
              <a:t>DiscReason</a:t>
            </a:r>
            <a:r>
              <a:rPr lang="en-HK" dirty="0"/>
              <a:t>` in `p2p/</a:t>
            </a:r>
            <a:r>
              <a:rPr lang="en-HK" dirty="0" err="1"/>
              <a:t>peer_error.go</a:t>
            </a:r>
            <a:r>
              <a:rPr lang="en-HK" dirty="0"/>
              <a:t>` is defined as `</a:t>
            </a:r>
            <a:r>
              <a:rPr lang="en-HK" dirty="0" err="1"/>
              <a:t>uint</a:t>
            </a:r>
            <a:r>
              <a:rPr lang="en-HK" dirty="0"/>
              <a:t>`, which may lead to a crash when decoding the message at </a:t>
            </a:r>
            <a:r>
              <a:rPr lang="en-HK" dirty="0">
                <a:hlinkClick r:id="rId2"/>
              </a:rPr>
              <a:t>line 343</a:t>
            </a:r>
            <a:r>
              <a:rPr lang="en-HK" dirty="0"/>
              <a:t> of `p2p/</a:t>
            </a:r>
            <a:r>
              <a:rPr lang="en-HK" dirty="0" err="1"/>
              <a:t>peer.go</a:t>
            </a:r>
            <a:r>
              <a:rPr lang="en-HK" dirty="0"/>
              <a:t>`.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HK" dirty="0"/>
              <a:t>A fix is to change the definition of `</a:t>
            </a:r>
            <a:r>
              <a:rPr lang="en-HK" dirty="0" err="1"/>
              <a:t>DiscReason</a:t>
            </a:r>
            <a:r>
              <a:rPr lang="en-HK" dirty="0"/>
              <a:t>` into `uint8` at </a:t>
            </a:r>
            <a:r>
              <a:rPr lang="en-HK" dirty="0">
                <a:hlinkClick r:id="rId3"/>
              </a:rPr>
              <a:t>line 57</a:t>
            </a:r>
            <a:r>
              <a:rPr lang="en-HK" dirty="0"/>
              <a:t> of `p2p/</a:t>
            </a:r>
            <a:r>
              <a:rPr lang="en-HK" dirty="0" err="1"/>
              <a:t>peer_error.go</a:t>
            </a:r>
            <a:r>
              <a:rPr lang="en-HK" dirty="0"/>
              <a:t>` and the type of `reason` into `struct{R </a:t>
            </a:r>
            <a:r>
              <a:rPr lang="en-HK" dirty="0" err="1"/>
              <a:t>DiscReason</a:t>
            </a:r>
            <a:r>
              <a:rPr lang="en-HK" dirty="0"/>
              <a:t>}` at </a:t>
            </a:r>
            <a:r>
              <a:rPr lang="en-HK" dirty="0">
                <a:hlinkClick r:id="rId4"/>
              </a:rPr>
              <a:t>line 340</a:t>
            </a:r>
            <a:r>
              <a:rPr lang="en-HK" dirty="0"/>
              <a:t> of `p2p/</a:t>
            </a:r>
            <a:r>
              <a:rPr lang="en-HK" dirty="0" err="1"/>
              <a:t>peer.go</a:t>
            </a:r>
            <a:r>
              <a:rPr lang="en-HK" dirty="0"/>
              <a:t>`.</a:t>
            </a:r>
          </a:p>
        </p:txBody>
      </p:sp>
      <p:pic>
        <p:nvPicPr>
          <p:cNvPr id="7" name="Picture 6" descr="A screenshot of a computer error&#10;&#10;Description automatically generated">
            <a:extLst>
              <a:ext uri="{FF2B5EF4-FFF2-40B4-BE49-F238E27FC236}">
                <a16:creationId xmlns:a16="http://schemas.microsoft.com/office/drawing/2014/main" id="{8C82EA90-5D1D-5044-A85C-A1E1381FF1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468" y="3234402"/>
            <a:ext cx="3377148" cy="1175423"/>
          </a:xfrm>
          <a:prstGeom prst="rect">
            <a:avLst/>
          </a:prstGeom>
        </p:spPr>
      </p:pic>
      <p:pic>
        <p:nvPicPr>
          <p:cNvPr id="9" name="Picture 8" descr="A computer code with text&#10;&#10;Description automatically generated">
            <a:extLst>
              <a:ext uri="{FF2B5EF4-FFF2-40B4-BE49-F238E27FC236}">
                <a16:creationId xmlns:a16="http://schemas.microsoft.com/office/drawing/2014/main" id="{0A356877-7ADF-0C42-9CA5-D6CAE57E43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3336" y="3312839"/>
            <a:ext cx="3690389" cy="101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472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9A298-C0B4-FB48-B52C-529DCD2FA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CVE-2020-26265 in </a:t>
            </a:r>
            <a:r>
              <a:rPr lang="en-HK" dirty="0"/>
              <a:t>Optimism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7BDF8-150F-C04C-903D-2EDC307F88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21</a:t>
            </a:fld>
            <a:endParaRPr lang="en-GB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6161F1A9-4BA1-314D-B0B9-CEC208A487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450"/>
          <a:stretch/>
        </p:blipFill>
        <p:spPr>
          <a:xfrm>
            <a:off x="860416" y="1272835"/>
            <a:ext cx="7423167" cy="322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380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2703D-3573-EE4F-A389-EDA87FC59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CVE-2020-26265 in </a:t>
            </a:r>
            <a:r>
              <a:rPr lang="en-HK" dirty="0"/>
              <a:t>Optimism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86F83B-00BE-9443-9566-62D19303B61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22</a:t>
            </a:fld>
            <a:endParaRPr lang="en-GB"/>
          </a:p>
        </p:txBody>
      </p:sp>
      <p:sp>
        <p:nvSpPr>
          <p:cNvPr id="5" name="Google Shape;74;p14">
            <a:extLst>
              <a:ext uri="{FF2B5EF4-FFF2-40B4-BE49-F238E27FC236}">
                <a16:creationId xmlns:a16="http://schemas.microsoft.com/office/drawing/2014/main" id="{6E9AA5E3-3C8D-F244-9687-A9F37311D7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52499" y="1371600"/>
            <a:ext cx="7561914" cy="3110459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HK" dirty="0"/>
              <a:t>The problem lies in </a:t>
            </a:r>
            <a:r>
              <a:rPr lang="en-HK" dirty="0">
                <a:hlinkClick r:id="rId2"/>
              </a:rPr>
              <a:t>line 307-311</a:t>
            </a:r>
            <a:r>
              <a:rPr lang="en-HK" dirty="0"/>
              <a:t> and </a:t>
            </a:r>
            <a:r>
              <a:rPr lang="en-HK" dirty="0">
                <a:hlinkClick r:id="rId3"/>
              </a:rPr>
              <a:t>line 316</a:t>
            </a:r>
            <a:r>
              <a:rPr lang="en-HK" dirty="0"/>
              <a:t> of `l2geth/consensus/</a:t>
            </a:r>
            <a:r>
              <a:rPr lang="en-HK" dirty="0" err="1"/>
              <a:t>ethash</a:t>
            </a:r>
            <a:r>
              <a:rPr lang="en-HK" dirty="0"/>
              <a:t>/</a:t>
            </a:r>
            <a:r>
              <a:rPr lang="en-HK" dirty="0" err="1"/>
              <a:t>algorithm.go</a:t>
            </a:r>
            <a:r>
              <a:rPr lang="en-HK" dirty="0"/>
              <a:t>`. Substitute the `uint32` into `uint64` could fix the issue. </a:t>
            </a:r>
            <a:endParaRPr lang="en-HK" dirty="0">
              <a:effectLst/>
            </a:endParaRPr>
          </a:p>
        </p:txBody>
      </p:sp>
      <p:pic>
        <p:nvPicPr>
          <p:cNvPr id="7" name="Picture 6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F6F451C6-D917-944C-BF0F-4BC16A5D38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167"/>
          <a:stretch/>
        </p:blipFill>
        <p:spPr>
          <a:xfrm>
            <a:off x="2408722" y="1894022"/>
            <a:ext cx="4175760" cy="1066752"/>
          </a:xfrm>
          <a:prstGeom prst="rect">
            <a:avLst/>
          </a:prstGeom>
        </p:spPr>
      </p:pic>
      <p:pic>
        <p:nvPicPr>
          <p:cNvPr id="9" name="Picture 8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36C9937D-398B-2E4F-82FA-72CC9F6653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6285" y="2989929"/>
            <a:ext cx="5091430" cy="150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827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9623-3AAE-FA42-AE18-5483E25A4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CVE-2020-26264 in Base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24E737-AD10-6D4D-9858-9AECB02ACB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23</a:t>
            </a:fld>
            <a:endParaRPr lang="en-GB"/>
          </a:p>
        </p:txBody>
      </p:sp>
      <p:sp>
        <p:nvSpPr>
          <p:cNvPr id="7" name="Google Shape;74;p14">
            <a:extLst>
              <a:ext uri="{FF2B5EF4-FFF2-40B4-BE49-F238E27FC236}">
                <a16:creationId xmlns:a16="http://schemas.microsoft.com/office/drawing/2014/main" id="{17CFBB64-AF96-9E4A-9AEB-588AA20EDC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52499" y="1318260"/>
            <a:ext cx="2811781" cy="3163799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HK" dirty="0"/>
              <a:t>It had a DoS vulnerability in LES, which can make a LES server crash via a malicious `GetProofsV2` request from a connected LES client.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HK" dirty="0"/>
              <a:t>The problem lies in </a:t>
            </a:r>
            <a:r>
              <a:rPr lang="en-HK" dirty="0">
                <a:hlinkClick r:id="rId2"/>
              </a:rPr>
              <a:t>line 595</a:t>
            </a:r>
            <a:r>
              <a:rPr lang="en-HK" dirty="0"/>
              <a:t> of `l2geth/les/</a:t>
            </a:r>
            <a:r>
              <a:rPr lang="en-HK" dirty="0" err="1"/>
              <a:t>server_handler.go</a:t>
            </a:r>
            <a:r>
              <a:rPr lang="en-HK" dirty="0"/>
              <a:t>`, where the `header` could potentially be `nil` and leads to a panic.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HK" dirty="0"/>
              <a:t>A simple solution is to move line 595 after line 579.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3D9D57-57A5-AA4F-8EC0-0F0D2C868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2167" y="1187544"/>
            <a:ext cx="4837486" cy="355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959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33F93-DE2B-A148-BDDC-12E59AEFD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CVE-2021-39137 in Mantle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ACED7-4988-D64B-9A32-E601F1DAB39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24</a:t>
            </a:fld>
            <a:endParaRPr lang="en-GB"/>
          </a:p>
        </p:txBody>
      </p:sp>
      <p:sp>
        <p:nvSpPr>
          <p:cNvPr id="7" name="Google Shape;74;p14">
            <a:extLst>
              <a:ext uri="{FF2B5EF4-FFF2-40B4-BE49-F238E27FC236}">
                <a16:creationId xmlns:a16="http://schemas.microsoft.com/office/drawing/2014/main" id="{E2203097-0B56-8D42-BE1A-F833ED4169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52499" y="1310640"/>
            <a:ext cx="3757821" cy="3171419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92500"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HK" dirty="0"/>
              <a:t>It has a memory corruption vulnerability in EVM, which can cause a consensus error.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HK" dirty="0"/>
              <a:t>Vulnerable nodes obtain a different `</a:t>
            </a:r>
            <a:r>
              <a:rPr lang="en-HK" dirty="0" err="1"/>
              <a:t>stateRoot</a:t>
            </a:r>
            <a:r>
              <a:rPr lang="en-HK" dirty="0"/>
              <a:t>` when processing a maliciously crafted transaction. This, in turn, would lead to the chain being split into two forks.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HK" dirty="0"/>
              <a:t>The problem lies in four functions, i.e., `</a:t>
            </a:r>
            <a:r>
              <a:rPr lang="en-HK" dirty="0" err="1"/>
              <a:t>opCall</a:t>
            </a:r>
            <a:r>
              <a:rPr lang="en-HK" dirty="0"/>
              <a:t>`, `</a:t>
            </a:r>
            <a:r>
              <a:rPr lang="en-HK" dirty="0" err="1"/>
              <a:t>opCallCode</a:t>
            </a:r>
            <a:r>
              <a:rPr lang="en-HK" dirty="0"/>
              <a:t>`, `</a:t>
            </a:r>
            <a:r>
              <a:rPr lang="en-HK" dirty="0" err="1"/>
              <a:t>opDelegateCall</a:t>
            </a:r>
            <a:r>
              <a:rPr lang="en-HK" dirty="0"/>
              <a:t>`, and `</a:t>
            </a:r>
            <a:r>
              <a:rPr lang="en-HK" dirty="0" err="1"/>
              <a:t>opStaticCall</a:t>
            </a:r>
            <a:r>
              <a:rPr lang="en-HK" dirty="0"/>
              <a:t>` of `core/</a:t>
            </a:r>
            <a:r>
              <a:rPr lang="en-HK" dirty="0" err="1"/>
              <a:t>vm</a:t>
            </a:r>
            <a:r>
              <a:rPr lang="en-HK" dirty="0"/>
              <a:t>/</a:t>
            </a:r>
            <a:r>
              <a:rPr lang="en-HK" dirty="0" err="1"/>
              <a:t>instructions.go</a:t>
            </a:r>
            <a:r>
              <a:rPr lang="en-HK" dirty="0"/>
              <a:t>`.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HK" dirty="0"/>
              <a:t>A simple solution is to use `</a:t>
            </a:r>
            <a:r>
              <a:rPr lang="en-HK" dirty="0" err="1"/>
              <a:t>common.CopyBytes</a:t>
            </a:r>
            <a:r>
              <a:rPr lang="en-HK" dirty="0"/>
              <a:t>` to copy `ret` safely before use, e.g., add `ret = </a:t>
            </a:r>
            <a:r>
              <a:rPr lang="en-HK" dirty="0" err="1"/>
              <a:t>common.CopyBytes</a:t>
            </a:r>
            <a:r>
              <a:rPr lang="en-HK" dirty="0"/>
              <a:t>(ret)` before </a:t>
            </a:r>
            <a:r>
              <a:rPr lang="en-HK" dirty="0">
                <a:hlinkClick r:id="rId2"/>
              </a:rPr>
              <a:t>line 698</a:t>
            </a:r>
            <a:r>
              <a:rPr lang="en-HK" dirty="0"/>
              <a:t>.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230A6DFB-61A2-3C46-B60A-928951274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320" y="1130502"/>
            <a:ext cx="3804093" cy="340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377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FCD22-462C-164D-930B-AC3850A6C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126F8-EC08-614C-A894-B7C8CB2A6A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25</a:t>
            </a:fld>
            <a:endParaRPr lang="en-GB"/>
          </a:p>
        </p:txBody>
      </p:sp>
      <p:sp>
        <p:nvSpPr>
          <p:cNvPr id="5" name="Google Shape;74;p14">
            <a:extLst>
              <a:ext uri="{FF2B5EF4-FFF2-40B4-BE49-F238E27FC236}">
                <a16:creationId xmlns:a16="http://schemas.microsoft.com/office/drawing/2014/main" id="{134CEFAC-972F-8E47-8830-00987BC5B0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52499" y="1330036"/>
            <a:ext cx="7561914" cy="3152023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HK" dirty="0"/>
              <a:t>This work is made possible with my former PhD student, Xiao Yi (now a Researcher at Huawei HKRC), and Research Assistant, </a:t>
            </a:r>
            <a:r>
              <a:rPr lang="en-HK" dirty="0" err="1"/>
              <a:t>Yuzhou</a:t>
            </a:r>
            <a:r>
              <a:rPr lang="en-HK" dirty="0"/>
              <a:t> Fang (now a PhD student at USC).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HK" dirty="0" err="1"/>
              <a:t>BlockScope</a:t>
            </a:r>
            <a:r>
              <a:rPr lang="en-HK" dirty="0"/>
              <a:t> is now open-source at </a:t>
            </a:r>
            <a:r>
              <a:rPr lang="en-HK" dirty="0">
                <a:hlinkClick r:id="rId2"/>
              </a:rPr>
              <a:t>https://github.com/VPRLab/BlockScope</a:t>
            </a:r>
            <a:r>
              <a:rPr lang="en-HK" dirty="0"/>
              <a:t>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HK" dirty="0"/>
              <a:t>Whitepaper: </a:t>
            </a:r>
            <a:r>
              <a:rPr lang="en-HK" dirty="0">
                <a:hlinkClick r:id="rId3"/>
              </a:rPr>
              <a:t>https://www.ndss-symposium.org/ndss-paper/blockscope</a:t>
            </a:r>
            <a:r>
              <a:rPr lang="en-HK" dirty="0"/>
              <a:t>. </a:t>
            </a:r>
          </a:p>
        </p:txBody>
      </p:sp>
      <p:pic>
        <p:nvPicPr>
          <p:cNvPr id="9" name="Picture 8" descr="A close-up of a paper&#10;&#10;Description automatically generated">
            <a:extLst>
              <a:ext uri="{FF2B5EF4-FFF2-40B4-BE49-F238E27FC236}">
                <a16:creationId xmlns:a16="http://schemas.microsoft.com/office/drawing/2014/main" id="{780F691A-E007-F442-8B7F-21DA6746EE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9" t="3804" r="1272"/>
          <a:stretch/>
        </p:blipFill>
        <p:spPr>
          <a:xfrm>
            <a:off x="1338349" y="2695147"/>
            <a:ext cx="6467301" cy="230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414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AFB0C-9253-9745-90A9-773B408C0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0E5F7E-467E-0A4B-8F14-30019554266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26</a:t>
            </a:fld>
            <a:endParaRPr lang="en-GB"/>
          </a:p>
        </p:txBody>
      </p:sp>
      <p:sp>
        <p:nvSpPr>
          <p:cNvPr id="5" name="Google Shape;74;p14">
            <a:extLst>
              <a:ext uri="{FF2B5EF4-FFF2-40B4-BE49-F238E27FC236}">
                <a16:creationId xmlns:a16="http://schemas.microsoft.com/office/drawing/2014/main" id="{7D34505A-C2F4-624F-BDD3-5639CC77E1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52499" y="1674587"/>
            <a:ext cx="7561914" cy="2807472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HK" dirty="0"/>
              <a:t>Introduced our recent efforts to discover how Ethereum’s CVE vulnerabilities could propagate from Ethereum to BSC/Optimism/Base/Mantle.</a:t>
            </a:r>
            <a:br>
              <a:rPr lang="en-HK" dirty="0"/>
            </a:br>
            <a:endParaRPr lang="en-HK" dirty="0"/>
          </a:p>
          <a:p>
            <a:pPr marL="0" indent="0">
              <a:spcAft>
                <a:spcPts val="1200"/>
              </a:spcAft>
              <a:buNone/>
            </a:pPr>
            <a:r>
              <a:rPr lang="en-HK" dirty="0"/>
              <a:t>Developed </a:t>
            </a:r>
            <a:r>
              <a:rPr lang="en-HK" dirty="0" err="1"/>
              <a:t>BlockScope</a:t>
            </a:r>
            <a:r>
              <a:rPr lang="en-HK" dirty="0"/>
              <a:t> (</a:t>
            </a:r>
            <a:r>
              <a:rPr lang="en-HK" dirty="0">
                <a:hlinkClick r:id="rId2"/>
              </a:rPr>
              <a:t>https://github.com/VPRLab/BlockScope</a:t>
            </a:r>
            <a:r>
              <a:rPr lang="en-HK" dirty="0"/>
              <a:t>), a novel search-based patch vs. code similarity analysis tool for discovering 100+ vulnerabilities in top blockchains.</a:t>
            </a:r>
            <a:br>
              <a:rPr lang="en-HK" dirty="0"/>
            </a:br>
            <a:endParaRPr lang="en-HK" dirty="0"/>
          </a:p>
          <a:p>
            <a:pPr marL="0" indent="0">
              <a:spcAft>
                <a:spcPts val="1200"/>
              </a:spcAft>
              <a:buNone/>
            </a:pPr>
            <a:r>
              <a:rPr lang="en-HK" dirty="0" err="1"/>
              <a:t>Analyzed</a:t>
            </a:r>
            <a:r>
              <a:rPr lang="en-HK" dirty="0"/>
              <a:t> vulnerabilities in BSC/Optimism/Base/Mantle (1 for BSC, 4 for Optimism, and 5 for Base/Mantle).</a:t>
            </a:r>
          </a:p>
        </p:txBody>
      </p:sp>
    </p:spTree>
    <p:extLst>
      <p:ext uri="{BB962C8B-B14F-4D97-AF65-F5344CB8AC3E}">
        <p14:creationId xmlns:p14="http://schemas.microsoft.com/office/powerpoint/2010/main" val="32798722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/>
          <p:nvPr/>
        </p:nvSpPr>
        <p:spPr>
          <a:xfrm>
            <a:off x="3440950" y="2228675"/>
            <a:ext cx="3850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/>
          </p:nvPr>
        </p:nvSpPr>
        <p:spPr>
          <a:xfrm>
            <a:off x="1377200" y="1318500"/>
            <a:ext cx="6562800" cy="2506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Thank you!</a:t>
            </a:r>
            <a:br>
              <a:rPr lang="en-US" dirty="0"/>
            </a:br>
            <a:r>
              <a:rPr lang="en-US" dirty="0"/>
              <a:t>Q&amp;A </a:t>
            </a:r>
            <a:r>
              <a:rPr lang="en-US" dirty="0">
                <a:sym typeface="Wingdings" pitchFamily="2" charset="2"/>
              </a:rPr>
              <a:t></a:t>
            </a:r>
            <a:br>
              <a:rPr lang="en-US" dirty="0"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Contact: @</a:t>
            </a:r>
            <a:r>
              <a:rPr lang="en-US" dirty="0" err="1">
                <a:sym typeface="Wingdings" pitchFamily="2" charset="2"/>
              </a:rPr>
              <a:t>MagkDao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57EAB8-62EC-0E4B-BA83-AEEA54E1F11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27</a:t>
            </a:fld>
            <a:endParaRPr lang="en-GB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55560-FF21-A34C-9409-46C9C99E6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733675"/>
            <a:ext cx="7412011" cy="956400"/>
          </a:xfrm>
        </p:spPr>
        <p:txBody>
          <a:bodyPr>
            <a:normAutofit/>
          </a:bodyPr>
          <a:lstStyle/>
          <a:p>
            <a:r>
              <a:rPr lang="en-US" dirty="0"/>
              <a:t>Ethereum is also quite decentralized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394DFA-B80F-FF4D-A0FE-0E7BBBBD38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s screenshot of a graph&#10;&#10;Description automatically generated">
            <a:extLst>
              <a:ext uri="{FF2B5EF4-FFF2-40B4-BE49-F238E27FC236}">
                <a16:creationId xmlns:a16="http://schemas.microsoft.com/office/drawing/2014/main" id="{D25430B6-2579-424C-B79F-10409EEFE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82" y="1614628"/>
            <a:ext cx="7876979" cy="262758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530B9-E89F-D54F-9030-6CF7C56FB25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760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B535B-AA8F-6946-91EE-B9296ABA7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Ethereum suffers from low throughput and expensive transaction fees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F61C5-77A0-BE44-8A56-2E3955B93C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Ethereum currently has </a:t>
            </a:r>
            <a:r>
              <a:rPr lang="en-US" b="1" dirty="0"/>
              <a:t>only </a:t>
            </a:r>
            <a:r>
              <a:rPr lang="en-HK" b="1" dirty="0"/>
              <a:t>14.3 TPS </a:t>
            </a:r>
            <a:r>
              <a:rPr lang="en-US" dirty="0"/>
              <a:t>(transactions per second).</a:t>
            </a:r>
          </a:p>
          <a:p>
            <a:pPr marL="139700" indent="0">
              <a:buNone/>
            </a:pPr>
            <a:r>
              <a:rPr lang="en-US" dirty="0"/>
              <a:t>The transaction fee is now around </a:t>
            </a:r>
            <a:r>
              <a:rPr lang="en-US" b="1" dirty="0"/>
              <a:t>1USD</a:t>
            </a:r>
            <a:r>
              <a:rPr lang="en-US" dirty="0"/>
              <a:t> in the bear market but was high in the past.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053B22-57A6-034E-865A-E15AFC4A12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4</a:t>
            </a:fld>
            <a:endParaRPr lang="en-GB"/>
          </a:p>
        </p:txBody>
      </p:sp>
      <p:pic>
        <p:nvPicPr>
          <p:cNvPr id="6" name="Picture 5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5F377630-AEAE-2B40-B06F-0E75F7BC8F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155"/>
          <a:stretch/>
        </p:blipFill>
        <p:spPr>
          <a:xfrm>
            <a:off x="1486056" y="2166538"/>
            <a:ext cx="6171888" cy="233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91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D6980-B65A-F741-BC11-DDB237900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Third-party layer-2 blockchain networks have emerged in recent years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5A26A6-0597-0347-A375-1E7A962542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5</a:t>
            </a:fld>
            <a:endParaRPr lang="en-GB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0533DD2C-22FB-6A45-8806-EE71618F9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1598946"/>
            <a:ext cx="4001749" cy="2874572"/>
          </a:xfrm>
          <a:prstGeom prst="rect">
            <a:avLst/>
          </a:prstGeom>
        </p:spPr>
      </p:pic>
      <p:pic>
        <p:nvPicPr>
          <p:cNvPr id="8" name="Picture 7" descr="A yellow text on a white background&#10;&#10;Description automatically generated">
            <a:extLst>
              <a:ext uri="{FF2B5EF4-FFF2-40B4-BE49-F238E27FC236}">
                <a16:creationId xmlns:a16="http://schemas.microsoft.com/office/drawing/2014/main" id="{E4000A1F-87A5-A04C-B06B-9E0C11A17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6349" y="1658114"/>
            <a:ext cx="1958819" cy="555486"/>
          </a:xfrm>
          <a:prstGeom prst="rect">
            <a:avLst/>
          </a:prstGeom>
        </p:spPr>
      </p:pic>
      <p:pic>
        <p:nvPicPr>
          <p:cNvPr id="10" name="Picture 9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4F70352C-B59A-2D46-8851-E97EE88548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282" b="2632"/>
          <a:stretch/>
        </p:blipFill>
        <p:spPr>
          <a:xfrm>
            <a:off x="5891808" y="2385360"/>
            <a:ext cx="2247900" cy="528197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C82E0B94-2841-5444-A702-7BB8DFF94C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240" b="257"/>
          <a:stretch/>
        </p:blipFill>
        <p:spPr>
          <a:xfrm>
            <a:off x="5866105" y="3135788"/>
            <a:ext cx="2299306" cy="473054"/>
          </a:xfrm>
          <a:prstGeom prst="rect">
            <a:avLst/>
          </a:prstGeom>
        </p:spPr>
      </p:pic>
      <p:pic>
        <p:nvPicPr>
          <p:cNvPr id="14" name="Picture 13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AD2BB777-C3E6-AF4D-914A-1B0DEAFB35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93" t="9335" r="1537" b="10994"/>
          <a:stretch/>
        </p:blipFill>
        <p:spPr>
          <a:xfrm>
            <a:off x="5968951" y="3831073"/>
            <a:ext cx="2093613" cy="57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74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72529-6AC1-0046-8F78-C49D15E08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They copy &amp; customize Ethereum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5564E1F-5573-BB47-8AA0-11529D74E9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515" r="574" b="17397"/>
          <a:stretch/>
        </p:blipFill>
        <p:spPr>
          <a:xfrm>
            <a:off x="1229505" y="1431587"/>
            <a:ext cx="6684989" cy="297823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FC701-9820-4445-BD10-A416F73868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574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BE0A6-EEE2-E74A-857D-8D68770AD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They copy &amp; customize Ethereum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9F2C97-BFE7-B247-BFC3-E018B7FD9B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7</a:t>
            </a:fld>
            <a:endParaRPr lang="en-GB"/>
          </a:p>
        </p:txBody>
      </p:sp>
      <p:pic>
        <p:nvPicPr>
          <p:cNvPr id="6" name="Picture 5" descr="A table with text and numbers&#10;&#10;Description automatically generated">
            <a:extLst>
              <a:ext uri="{FF2B5EF4-FFF2-40B4-BE49-F238E27FC236}">
                <a16:creationId xmlns:a16="http://schemas.microsoft.com/office/drawing/2014/main" id="{173C19CE-F330-7C46-96EE-1BA06A8DBB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" t="1911" r="408" b="1520"/>
          <a:stretch/>
        </p:blipFill>
        <p:spPr>
          <a:xfrm>
            <a:off x="1041816" y="1476532"/>
            <a:ext cx="7060367" cy="270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365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DD3E-ED4F-1146-9B2C-17B6607BA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733675"/>
            <a:ext cx="7352051" cy="956400"/>
          </a:xfrm>
        </p:spPr>
        <p:txBody>
          <a:bodyPr>
            <a:normAutofit/>
          </a:bodyPr>
          <a:lstStyle/>
          <a:p>
            <a:r>
              <a:rPr lang="en-US" dirty="0"/>
              <a:t>The architecture between Ethereum and its layer-2 blockchain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2E10A7-4A12-134C-A6FC-4D58961E7AA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8</a:t>
            </a:fld>
            <a:endParaRPr lang="en-GB"/>
          </a:p>
        </p:txBody>
      </p:sp>
      <p:pic>
        <p:nvPicPr>
          <p:cNvPr id="6" name="Picture 5" descr="A diagram of a blockchain ledger&#10;&#10;Description automatically generated">
            <a:extLst>
              <a:ext uri="{FF2B5EF4-FFF2-40B4-BE49-F238E27FC236}">
                <a16:creationId xmlns:a16="http://schemas.microsoft.com/office/drawing/2014/main" id="{3871A170-DE35-944F-848C-35D0F9B02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744" y="1594126"/>
            <a:ext cx="5984513" cy="28837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2E7FFA-EC70-C442-A759-70A5932CA639}"/>
              </a:ext>
            </a:extLst>
          </p:cNvPr>
          <p:cNvSpPr txBox="1"/>
          <p:nvPr/>
        </p:nvSpPr>
        <p:spPr>
          <a:xfrm>
            <a:off x="1491522" y="3939312"/>
            <a:ext cx="1004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Ethereum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C77F5E-E4F6-4845-A2BB-8530C47116DF}"/>
              </a:ext>
            </a:extLst>
          </p:cNvPr>
          <p:cNvSpPr txBox="1"/>
          <p:nvPr/>
        </p:nvSpPr>
        <p:spPr>
          <a:xfrm>
            <a:off x="3892447" y="2669851"/>
            <a:ext cx="574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EVM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6F21A6-76A0-794F-8863-15E9B53B6F05}"/>
              </a:ext>
            </a:extLst>
          </p:cNvPr>
          <p:cNvSpPr txBox="1"/>
          <p:nvPr/>
        </p:nvSpPr>
        <p:spPr>
          <a:xfrm>
            <a:off x="539646" y="4338070"/>
            <a:ext cx="19562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arXiv:2310.03616</a:t>
            </a:r>
          </a:p>
        </p:txBody>
      </p:sp>
    </p:spTree>
    <p:extLst>
      <p:ext uri="{BB962C8B-B14F-4D97-AF65-F5344CB8AC3E}">
        <p14:creationId xmlns:p14="http://schemas.microsoft.com/office/powerpoint/2010/main" val="1975060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267AE-44A0-0349-8153-7469F2B0D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Our Tool: </a:t>
            </a:r>
            <a:r>
              <a:rPr lang="en-US" dirty="0" err="1"/>
              <a:t>BlockScope</a:t>
            </a:r>
            <a:endParaRPr lang="en-US" sz="1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B24694-0F9B-954B-BB0E-EB6D93319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6211" y="1268361"/>
            <a:ext cx="7335289" cy="2799927"/>
          </a:xfrm>
        </p:spPr>
        <p:txBody>
          <a:bodyPr>
            <a:normAutofit/>
          </a:bodyPr>
          <a:lstStyle/>
          <a:p>
            <a:pPr marL="139700" indent="0">
              <a:buNone/>
            </a:pPr>
            <a:r>
              <a:rPr lang="en-US" sz="1600" dirty="0"/>
              <a:t>A novel </a:t>
            </a:r>
            <a:r>
              <a:rPr lang="en-US" sz="1600" u="sng" dirty="0"/>
              <a:t>patch-based</a:t>
            </a:r>
            <a:r>
              <a:rPr lang="en-US" sz="1600" dirty="0"/>
              <a:t> clone detection tool for </a:t>
            </a:r>
            <a:r>
              <a:rPr lang="en-US" sz="1600" u="sng" dirty="0"/>
              <a:t>propagated vulnerabilities </a:t>
            </a:r>
            <a:r>
              <a:rPr lang="en-US" sz="1600" dirty="0"/>
              <a:t>in forked blockchain projects.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01EE5-627B-424E-ABBC-53775D30C7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9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BC7834-CD5C-384E-98D6-97E9F84813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829940"/>
            <a:ext cx="7093405" cy="1735037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BE8ECF5-065B-8142-B9B0-27906E4FAE70}"/>
              </a:ext>
            </a:extLst>
          </p:cNvPr>
          <p:cNvSpPr/>
          <p:nvPr/>
        </p:nvSpPr>
        <p:spPr>
          <a:xfrm>
            <a:off x="715567" y="3704842"/>
            <a:ext cx="7799166" cy="321590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Leverage patch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code contexts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locate only potentially relevant code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5E548BD-BD8A-DE44-A09A-5FF500DC0041}"/>
              </a:ext>
            </a:extLst>
          </p:cNvPr>
          <p:cNvSpPr/>
          <p:nvPr/>
        </p:nvSpPr>
        <p:spPr>
          <a:xfrm>
            <a:off x="715567" y="4147385"/>
            <a:ext cx="7799167" cy="321590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2.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Adopt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similarity-based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code match for being immune to clone variants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82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|1.9|9.1|7.7|37.3|8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2|21.1|0.8|19.8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|23.8|19.6|9.3|13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14.1|1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|14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4|23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4|15.4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2703</TotalTime>
  <Words>1895</Words>
  <Application>Microsoft Macintosh PowerPoint</Application>
  <PresentationFormat>On-screen Show (16:9)</PresentationFormat>
  <Paragraphs>252</Paragraphs>
  <Slides>27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Calibri</vt:lpstr>
      <vt:lpstr>Cambria Math</vt:lpstr>
      <vt:lpstr>Arial</vt:lpstr>
      <vt:lpstr>Consolas</vt:lpstr>
      <vt:lpstr>Courier New</vt:lpstr>
      <vt:lpstr>Exo 2</vt:lpstr>
      <vt:lpstr>Calibri Light</vt:lpstr>
      <vt:lpstr>Orbitron</vt:lpstr>
      <vt:lpstr>Times New Roman</vt:lpstr>
      <vt:lpstr>Simple Light</vt:lpstr>
      <vt:lpstr>Office Theme</vt:lpstr>
      <vt:lpstr>Discovering and Investigating Propagated Vulnerabilities from Ethereum to Its Layer-2 Blockchains</vt:lpstr>
      <vt:lpstr>Ethereum is the most popular blockchain for hosting smart contracts</vt:lpstr>
      <vt:lpstr>Ethereum is also quite decentralized</vt:lpstr>
      <vt:lpstr>Ethereum suffers from low throughput and expensive transaction fees</vt:lpstr>
      <vt:lpstr>Third-party layer-2 blockchain networks have emerged in recent years</vt:lpstr>
      <vt:lpstr>They copy &amp; customize Ethereum</vt:lpstr>
      <vt:lpstr>They copy &amp; customize Ethereum</vt:lpstr>
      <vt:lpstr>The architecture between Ethereum and its layer-2 blockchain networks</vt:lpstr>
      <vt:lpstr>Our Tool: BlockScope</vt:lpstr>
      <vt:lpstr>Context-based Candidate Clone Search</vt:lpstr>
      <vt:lpstr>A New Way of Calculating Code Similarity</vt:lpstr>
      <vt:lpstr>BlockScope vs. State-of-the-art Tools</vt:lpstr>
      <vt:lpstr>Detection Results (32 Patches from BTC &amp; 6-&gt;19 from ETH)</vt:lpstr>
      <vt:lpstr>The Breakdown for Three Clone Types</vt:lpstr>
      <vt:lpstr>Investigation of Propagated Vulnerabilities</vt:lpstr>
      <vt:lpstr>Our Limitation</vt:lpstr>
      <vt:lpstr>Vulnerability Report Response</vt:lpstr>
      <vt:lpstr>Our vulnerability discovery in BSC/Optimism/Base/Mantle</vt:lpstr>
      <vt:lpstr>CVE-2022-29177 in Binance BSC</vt:lpstr>
      <vt:lpstr>CVE-2022-29177 in Binance BSC</vt:lpstr>
      <vt:lpstr>CVE-2020-26265 in Optimism</vt:lpstr>
      <vt:lpstr>CVE-2020-26265 in Optimism</vt:lpstr>
      <vt:lpstr>CVE-2020-26264 in Base</vt:lpstr>
      <vt:lpstr>CVE-2021-39137 in Mantle</vt:lpstr>
      <vt:lpstr>Acknowledgement</vt:lpstr>
      <vt:lpstr>Takeaway</vt:lpstr>
      <vt:lpstr>Thank you! Q&amp;A  Contact: @MagkDao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Talk or Training Titles Here</dc:title>
  <cp:lastModifiedBy>Wu Daoyuan</cp:lastModifiedBy>
  <cp:revision>121</cp:revision>
  <dcterms:modified xsi:type="dcterms:W3CDTF">2024-08-30T17:08:20Z</dcterms:modified>
</cp:coreProperties>
</file>